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handoutMasterIdLst>
    <p:handoutMasterId r:id="rId43"/>
  </p:handoutMasterIdLst>
  <p:sldIdLst>
    <p:sldId id="288" r:id="rId2"/>
    <p:sldId id="339" r:id="rId3"/>
    <p:sldId id="335" r:id="rId4"/>
    <p:sldId id="290" r:id="rId5"/>
    <p:sldId id="291" r:id="rId6"/>
    <p:sldId id="292" r:id="rId7"/>
    <p:sldId id="293" r:id="rId8"/>
    <p:sldId id="295" r:id="rId9"/>
    <p:sldId id="355" r:id="rId10"/>
    <p:sldId id="341" r:id="rId11"/>
    <p:sldId id="294" r:id="rId12"/>
    <p:sldId id="298" r:id="rId13"/>
    <p:sldId id="356" r:id="rId14"/>
    <p:sldId id="342" r:id="rId15"/>
    <p:sldId id="343" r:id="rId16"/>
    <p:sldId id="344" r:id="rId17"/>
    <p:sldId id="345" r:id="rId18"/>
    <p:sldId id="301" r:id="rId19"/>
    <p:sldId id="346" r:id="rId20"/>
    <p:sldId id="299" r:id="rId21"/>
    <p:sldId id="364" r:id="rId22"/>
    <p:sldId id="363" r:id="rId23"/>
    <p:sldId id="347" r:id="rId24"/>
    <p:sldId id="365" r:id="rId25"/>
    <p:sldId id="348" r:id="rId26"/>
    <p:sldId id="350" r:id="rId27"/>
    <p:sldId id="349" r:id="rId28"/>
    <p:sldId id="351" r:id="rId29"/>
    <p:sldId id="352" r:id="rId30"/>
    <p:sldId id="353" r:id="rId31"/>
    <p:sldId id="300" r:id="rId32"/>
    <p:sldId id="354" r:id="rId33"/>
    <p:sldId id="357" r:id="rId34"/>
    <p:sldId id="362" r:id="rId35"/>
    <p:sldId id="366" r:id="rId36"/>
    <p:sldId id="367" r:id="rId37"/>
    <p:sldId id="358" r:id="rId38"/>
    <p:sldId id="304" r:id="rId39"/>
    <p:sldId id="359" r:id="rId40"/>
    <p:sldId id="319" r:id="rId41"/>
  </p:sldIdLst>
  <p:sldSz cx="9906000" cy="6858000" type="A4"/>
  <p:notesSz cx="7302500" cy="9588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32">
          <p15:clr>
            <a:srgbClr val="A4A3A4"/>
          </p15:clr>
        </p15:guide>
        <p15:guide id="2" orient="horz" pos="688">
          <p15:clr>
            <a:srgbClr val="A4A3A4"/>
          </p15:clr>
        </p15:guide>
        <p15:guide id="3" pos="336">
          <p15:clr>
            <a:srgbClr val="A4A3A4"/>
          </p15:clr>
        </p15:guide>
        <p15:guide id="4" pos="5952">
          <p15:clr>
            <a:srgbClr val="A4A3A4"/>
          </p15:clr>
        </p15:guide>
      </p15:sldGuideLst>
    </p:ext>
    <p:ext uri="{2D200454-40CA-4A62-9FC3-DE9A4176ACB9}">
      <p15:notesGuideLst xmlns:p15="http://schemas.microsoft.com/office/powerpoint/2012/main">
        <p15:guide id="1" orient="horz" pos="3020">
          <p15:clr>
            <a:srgbClr val="A4A3A4"/>
          </p15:clr>
        </p15:guide>
        <p15:guide id="2" pos="23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6C0A"/>
    <a:srgbClr val="595959"/>
    <a:srgbClr val="376092"/>
    <a:srgbClr val="1F497D"/>
    <a:srgbClr val="4F81BD"/>
    <a:srgbClr val="BFBFBF"/>
    <a:srgbClr val="7F7F7F"/>
    <a:srgbClr val="E9EDF4"/>
    <a:srgbClr val="A6A6A6"/>
    <a:srgbClr val="C258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16" autoAdjust="0"/>
    <p:restoredTop sz="80282" autoAdjust="0"/>
  </p:normalViewPr>
  <p:slideViewPr>
    <p:cSldViewPr showGuides="1">
      <p:cViewPr>
        <p:scale>
          <a:sx n="75" d="100"/>
          <a:sy n="75" d="100"/>
        </p:scale>
        <p:origin x="816" y="389"/>
      </p:cViewPr>
      <p:guideLst>
        <p:guide orient="horz" pos="4032"/>
        <p:guide orient="horz" pos="688"/>
        <p:guide pos="336"/>
        <p:guide pos="5952"/>
      </p:guideLst>
    </p:cSldViewPr>
  </p:slideViewPr>
  <p:notesTextViewPr>
    <p:cViewPr>
      <p:scale>
        <a:sx n="100" d="100"/>
        <a:sy n="100" d="100"/>
      </p:scale>
      <p:origin x="0" y="0"/>
    </p:cViewPr>
  </p:notesTextViewPr>
  <p:notesViewPr>
    <p:cSldViewPr showGuides="1">
      <p:cViewPr varScale="1">
        <p:scale>
          <a:sx n="50" d="100"/>
          <a:sy n="50" d="100"/>
        </p:scale>
        <p:origin x="-2868" y="-102"/>
      </p:cViewPr>
      <p:guideLst>
        <p:guide orient="horz" pos="3020"/>
        <p:guide pos="230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3888" cy="479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137025" y="0"/>
            <a:ext cx="3163888" cy="479425"/>
          </a:xfrm>
          <a:prstGeom prst="rect">
            <a:avLst/>
          </a:prstGeom>
        </p:spPr>
        <p:txBody>
          <a:bodyPr vert="horz" lIns="91440" tIns="45720" rIns="91440" bIns="45720" rtlCol="0"/>
          <a:lstStyle>
            <a:lvl1pPr algn="r">
              <a:defRPr sz="1200"/>
            </a:lvl1pPr>
          </a:lstStyle>
          <a:p>
            <a:fld id="{9A76CBA7-98C8-4455-8C04-4F18AC0ABF29}" type="datetimeFigureOut">
              <a:rPr lang="en-US" smtClean="0"/>
              <a:pPr/>
              <a:t>12/18/2016</a:t>
            </a:fld>
            <a:endParaRPr lang="en-US"/>
          </a:p>
        </p:txBody>
      </p:sp>
      <p:sp>
        <p:nvSpPr>
          <p:cNvPr id="4" name="Footer Placeholder 3"/>
          <p:cNvSpPr>
            <a:spLocks noGrp="1"/>
          </p:cNvSpPr>
          <p:nvPr>
            <p:ph type="ftr" sz="quarter" idx="2"/>
          </p:nvPr>
        </p:nvSpPr>
        <p:spPr>
          <a:xfrm>
            <a:off x="0" y="9107488"/>
            <a:ext cx="3163888" cy="4794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137025" y="9107488"/>
            <a:ext cx="3163888" cy="479425"/>
          </a:xfrm>
          <a:prstGeom prst="rect">
            <a:avLst/>
          </a:prstGeom>
        </p:spPr>
        <p:txBody>
          <a:bodyPr vert="horz" lIns="91440" tIns="45720" rIns="91440" bIns="45720" rtlCol="0" anchor="b"/>
          <a:lstStyle>
            <a:lvl1pPr algn="r">
              <a:defRPr sz="1200"/>
            </a:lvl1pPr>
          </a:lstStyle>
          <a:p>
            <a:fld id="{B9C5C109-E01B-44C5-A924-985C5E4E0816}" type="slidenum">
              <a:rPr lang="en-US" smtClean="0"/>
              <a:pPr/>
              <a:t>‹#›</a:t>
            </a:fld>
            <a:endParaRPr lang="en-US"/>
          </a:p>
        </p:txBody>
      </p:sp>
    </p:spTree>
    <p:extLst>
      <p:ext uri="{BB962C8B-B14F-4D97-AF65-F5344CB8AC3E}">
        <p14:creationId xmlns:p14="http://schemas.microsoft.com/office/powerpoint/2010/main" val="1444999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4417" cy="479425"/>
          </a:xfrm>
          <a:prstGeom prst="rect">
            <a:avLst/>
          </a:prstGeom>
        </p:spPr>
        <p:txBody>
          <a:bodyPr vert="horz" lIns="96515" tIns="48257" rIns="96515" bIns="48257" rtlCol="0"/>
          <a:lstStyle>
            <a:lvl1pPr algn="l">
              <a:defRPr sz="1300"/>
            </a:lvl1pPr>
          </a:lstStyle>
          <a:p>
            <a:endParaRPr lang="en-US" dirty="0"/>
          </a:p>
        </p:txBody>
      </p:sp>
      <p:sp>
        <p:nvSpPr>
          <p:cNvPr id="3" name="Date Placeholder 2"/>
          <p:cNvSpPr>
            <a:spLocks noGrp="1"/>
          </p:cNvSpPr>
          <p:nvPr>
            <p:ph type="dt" idx="1"/>
          </p:nvPr>
        </p:nvSpPr>
        <p:spPr>
          <a:xfrm>
            <a:off x="4136393" y="0"/>
            <a:ext cx="3164417" cy="479425"/>
          </a:xfrm>
          <a:prstGeom prst="rect">
            <a:avLst/>
          </a:prstGeom>
        </p:spPr>
        <p:txBody>
          <a:bodyPr vert="horz" lIns="96515" tIns="48257" rIns="96515" bIns="48257" rtlCol="0"/>
          <a:lstStyle>
            <a:lvl1pPr algn="r">
              <a:defRPr sz="1300"/>
            </a:lvl1pPr>
          </a:lstStyle>
          <a:p>
            <a:fld id="{7E5E24B7-BB65-4CD5-AF2E-65720B007E4F}" type="datetimeFigureOut">
              <a:rPr lang="en-US" smtClean="0"/>
              <a:pPr/>
              <a:t>12/18/2016</a:t>
            </a:fld>
            <a:endParaRPr lang="en-US" dirty="0"/>
          </a:p>
        </p:txBody>
      </p:sp>
      <p:sp>
        <p:nvSpPr>
          <p:cNvPr id="4" name="Slide Image Placeholder 3"/>
          <p:cNvSpPr>
            <a:spLocks noGrp="1" noRot="1" noChangeAspect="1"/>
          </p:cNvSpPr>
          <p:nvPr>
            <p:ph type="sldImg" idx="2"/>
          </p:nvPr>
        </p:nvSpPr>
        <p:spPr>
          <a:xfrm>
            <a:off x="1054100" y="719138"/>
            <a:ext cx="5194300" cy="3595687"/>
          </a:xfrm>
          <a:prstGeom prst="rect">
            <a:avLst/>
          </a:prstGeom>
          <a:noFill/>
          <a:ln w="12700">
            <a:solidFill>
              <a:prstClr val="black"/>
            </a:solidFill>
          </a:ln>
        </p:spPr>
        <p:txBody>
          <a:bodyPr vert="horz" lIns="96515" tIns="48257" rIns="96515" bIns="48257" rtlCol="0" anchor="ctr"/>
          <a:lstStyle/>
          <a:p>
            <a:endParaRPr lang="en-US" dirty="0"/>
          </a:p>
        </p:txBody>
      </p:sp>
      <p:sp>
        <p:nvSpPr>
          <p:cNvPr id="5" name="Notes Placeholder 4"/>
          <p:cNvSpPr>
            <a:spLocks noGrp="1"/>
          </p:cNvSpPr>
          <p:nvPr>
            <p:ph type="body" sz="quarter" idx="3"/>
          </p:nvPr>
        </p:nvSpPr>
        <p:spPr>
          <a:xfrm>
            <a:off x="730250" y="4554538"/>
            <a:ext cx="5842000" cy="4314825"/>
          </a:xfrm>
          <a:prstGeom prst="rect">
            <a:avLst/>
          </a:prstGeom>
        </p:spPr>
        <p:txBody>
          <a:bodyPr vert="horz" lIns="96515" tIns="48257" rIns="96515" bIns="48257"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07411"/>
            <a:ext cx="3164417" cy="479425"/>
          </a:xfrm>
          <a:prstGeom prst="rect">
            <a:avLst/>
          </a:prstGeom>
        </p:spPr>
        <p:txBody>
          <a:bodyPr vert="horz" lIns="96515" tIns="48257" rIns="96515" bIns="48257"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36393" y="9107411"/>
            <a:ext cx="3164417" cy="479425"/>
          </a:xfrm>
          <a:prstGeom prst="rect">
            <a:avLst/>
          </a:prstGeom>
        </p:spPr>
        <p:txBody>
          <a:bodyPr vert="horz" lIns="96515" tIns="48257" rIns="96515" bIns="48257" rtlCol="0" anchor="b"/>
          <a:lstStyle>
            <a:lvl1pPr algn="r">
              <a:defRPr sz="1300"/>
            </a:lvl1pPr>
          </a:lstStyle>
          <a:p>
            <a:fld id="{C174F797-D0C9-4CC8-A782-47AF8FE2512F}" type="slidenum">
              <a:rPr lang="en-US" smtClean="0"/>
              <a:pPr/>
              <a:t>‹#›</a:t>
            </a:fld>
            <a:endParaRPr lang="en-US" dirty="0"/>
          </a:p>
        </p:txBody>
      </p:sp>
    </p:spTree>
    <p:extLst>
      <p:ext uri="{BB962C8B-B14F-4D97-AF65-F5344CB8AC3E}">
        <p14:creationId xmlns:p14="http://schemas.microsoft.com/office/powerpoint/2010/main" val="2871092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txBox="1">
            <a:spLocks noGrp="1"/>
          </p:cNvSpPr>
          <p:nvPr>
            <p:ph type="body" idx="1"/>
          </p:nvPr>
        </p:nvSpPr>
        <p:spPr>
          <a:xfrm>
            <a:off x="730251" y="4554538"/>
            <a:ext cx="5841999" cy="4314825"/>
          </a:xfrm>
          <a:prstGeom prst="rect">
            <a:avLst/>
          </a:prstGeom>
        </p:spPr>
        <p:txBody>
          <a:bodyPr lIns="96499" tIns="96499" rIns="96499" bIns="96499" anchor="ctr" anchorCtr="0">
            <a:noAutofit/>
          </a:bodyPr>
          <a:lstStyle/>
          <a:p>
            <a:endParaRPr/>
          </a:p>
        </p:txBody>
      </p:sp>
      <p:sp>
        <p:nvSpPr>
          <p:cNvPr id="152" name="Shape 152"/>
          <p:cNvSpPr>
            <a:spLocks noGrp="1" noRot="1" noChangeAspect="1"/>
          </p:cNvSpPr>
          <p:nvPr>
            <p:ph type="sldImg" idx="2"/>
          </p:nvPr>
        </p:nvSpPr>
        <p:spPr>
          <a:xfrm>
            <a:off x="1054100" y="719138"/>
            <a:ext cx="5194300" cy="3595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775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txBox="1">
            <a:spLocks noGrp="1"/>
          </p:cNvSpPr>
          <p:nvPr>
            <p:ph type="body" idx="1"/>
          </p:nvPr>
        </p:nvSpPr>
        <p:spPr>
          <a:xfrm>
            <a:off x="730251" y="4554538"/>
            <a:ext cx="5841999" cy="4314825"/>
          </a:xfrm>
          <a:prstGeom prst="rect">
            <a:avLst/>
          </a:prstGeom>
        </p:spPr>
        <p:txBody>
          <a:bodyPr lIns="96499" tIns="96499" rIns="96499" bIns="96499" anchor="ctr" anchorCtr="0">
            <a:noAutofit/>
          </a:bodyPr>
          <a:lstStyle/>
          <a:p>
            <a:endParaRPr/>
          </a:p>
        </p:txBody>
      </p:sp>
      <p:sp>
        <p:nvSpPr>
          <p:cNvPr id="249" name="Shape 249"/>
          <p:cNvSpPr>
            <a:spLocks noGrp="1" noRot="1" noChangeAspect="1"/>
          </p:cNvSpPr>
          <p:nvPr>
            <p:ph type="sldImg" idx="2"/>
          </p:nvPr>
        </p:nvSpPr>
        <p:spPr>
          <a:xfrm>
            <a:off x="1054100" y="719138"/>
            <a:ext cx="5194300" cy="3595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859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txBox="1">
            <a:spLocks noGrp="1"/>
          </p:cNvSpPr>
          <p:nvPr>
            <p:ph type="body" idx="1"/>
          </p:nvPr>
        </p:nvSpPr>
        <p:spPr>
          <a:xfrm>
            <a:off x="730251" y="4554538"/>
            <a:ext cx="5841999" cy="4314825"/>
          </a:xfrm>
          <a:prstGeom prst="rect">
            <a:avLst/>
          </a:prstGeom>
        </p:spPr>
        <p:txBody>
          <a:bodyPr lIns="96499" tIns="96499" rIns="96499" bIns="96499" anchor="ctr" anchorCtr="0">
            <a:noAutofit/>
          </a:bodyPr>
          <a:lstStyle/>
          <a:p>
            <a:endParaRPr/>
          </a:p>
        </p:txBody>
      </p:sp>
      <p:sp>
        <p:nvSpPr>
          <p:cNvPr id="249" name="Shape 249"/>
          <p:cNvSpPr>
            <a:spLocks noGrp="1" noRot="1" noChangeAspect="1"/>
          </p:cNvSpPr>
          <p:nvPr>
            <p:ph type="sldImg" idx="2"/>
          </p:nvPr>
        </p:nvSpPr>
        <p:spPr>
          <a:xfrm>
            <a:off x="1054100" y="719138"/>
            <a:ext cx="5194300" cy="3595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7339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txBox="1">
            <a:spLocks noGrp="1"/>
          </p:cNvSpPr>
          <p:nvPr>
            <p:ph type="body" idx="1"/>
          </p:nvPr>
        </p:nvSpPr>
        <p:spPr>
          <a:xfrm>
            <a:off x="730251" y="4554538"/>
            <a:ext cx="5841999" cy="4314825"/>
          </a:xfrm>
          <a:prstGeom prst="rect">
            <a:avLst/>
          </a:prstGeom>
        </p:spPr>
        <p:txBody>
          <a:bodyPr lIns="96499" tIns="96499" rIns="96499" bIns="96499" anchor="ctr" anchorCtr="0">
            <a:noAutofit/>
          </a:bodyPr>
          <a:lstStyle/>
          <a:p>
            <a:endParaRPr/>
          </a:p>
        </p:txBody>
      </p:sp>
      <p:sp>
        <p:nvSpPr>
          <p:cNvPr id="280" name="Shape 280"/>
          <p:cNvSpPr>
            <a:spLocks noGrp="1" noRot="1" noChangeAspect="1"/>
          </p:cNvSpPr>
          <p:nvPr>
            <p:ph type="sldImg" idx="2"/>
          </p:nvPr>
        </p:nvSpPr>
        <p:spPr>
          <a:xfrm>
            <a:off x="1054100" y="719138"/>
            <a:ext cx="5194300" cy="3595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8382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txBox="1">
            <a:spLocks noGrp="1"/>
          </p:cNvSpPr>
          <p:nvPr>
            <p:ph type="body" idx="1"/>
          </p:nvPr>
        </p:nvSpPr>
        <p:spPr>
          <a:xfrm>
            <a:off x="730251" y="4554538"/>
            <a:ext cx="5841999" cy="4314825"/>
          </a:xfrm>
          <a:prstGeom prst="rect">
            <a:avLst/>
          </a:prstGeom>
        </p:spPr>
        <p:txBody>
          <a:bodyPr lIns="96499" tIns="96499" rIns="96499" bIns="96499" anchor="ctr" anchorCtr="0">
            <a:noAutofit/>
          </a:bodyPr>
          <a:lstStyle/>
          <a:p>
            <a:endParaRPr/>
          </a:p>
        </p:txBody>
      </p:sp>
      <p:sp>
        <p:nvSpPr>
          <p:cNvPr id="258" name="Shape 258"/>
          <p:cNvSpPr>
            <a:spLocks noGrp="1" noRot="1" noChangeAspect="1"/>
          </p:cNvSpPr>
          <p:nvPr>
            <p:ph type="sldImg" idx="2"/>
          </p:nvPr>
        </p:nvSpPr>
        <p:spPr>
          <a:xfrm>
            <a:off x="1054100" y="719138"/>
            <a:ext cx="5194300" cy="3595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6665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txBox="1">
            <a:spLocks noGrp="1"/>
          </p:cNvSpPr>
          <p:nvPr>
            <p:ph type="body" idx="1"/>
          </p:nvPr>
        </p:nvSpPr>
        <p:spPr>
          <a:xfrm>
            <a:off x="730251" y="4554538"/>
            <a:ext cx="5841999" cy="4314825"/>
          </a:xfrm>
          <a:prstGeom prst="rect">
            <a:avLst/>
          </a:prstGeom>
        </p:spPr>
        <p:txBody>
          <a:bodyPr lIns="96499" tIns="96499" rIns="96499" bIns="96499" anchor="ctr" anchorCtr="0">
            <a:noAutofit/>
          </a:bodyPr>
          <a:lstStyle/>
          <a:p>
            <a:endParaRPr/>
          </a:p>
        </p:txBody>
      </p:sp>
      <p:sp>
        <p:nvSpPr>
          <p:cNvPr id="258" name="Shape 258"/>
          <p:cNvSpPr>
            <a:spLocks noGrp="1" noRot="1" noChangeAspect="1"/>
          </p:cNvSpPr>
          <p:nvPr>
            <p:ph type="sldImg" idx="2"/>
          </p:nvPr>
        </p:nvSpPr>
        <p:spPr>
          <a:xfrm>
            <a:off x="1054100" y="719138"/>
            <a:ext cx="5194300" cy="3595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82744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txBox="1">
            <a:spLocks noGrp="1"/>
          </p:cNvSpPr>
          <p:nvPr>
            <p:ph type="body" idx="1"/>
          </p:nvPr>
        </p:nvSpPr>
        <p:spPr>
          <a:xfrm>
            <a:off x="730251" y="4554538"/>
            <a:ext cx="5841999" cy="4314825"/>
          </a:xfrm>
          <a:prstGeom prst="rect">
            <a:avLst/>
          </a:prstGeom>
        </p:spPr>
        <p:txBody>
          <a:bodyPr lIns="96499" tIns="96499" rIns="96499" bIns="96499" anchor="ctr" anchorCtr="0">
            <a:noAutofit/>
          </a:bodyPr>
          <a:lstStyle/>
          <a:p>
            <a:endParaRPr/>
          </a:p>
        </p:txBody>
      </p:sp>
      <p:sp>
        <p:nvSpPr>
          <p:cNvPr id="258" name="Shape 258"/>
          <p:cNvSpPr>
            <a:spLocks noGrp="1" noRot="1" noChangeAspect="1"/>
          </p:cNvSpPr>
          <p:nvPr>
            <p:ph type="sldImg" idx="2"/>
          </p:nvPr>
        </p:nvSpPr>
        <p:spPr>
          <a:xfrm>
            <a:off x="1054100" y="719138"/>
            <a:ext cx="5194300" cy="3595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3098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txBox="1">
            <a:spLocks noGrp="1"/>
          </p:cNvSpPr>
          <p:nvPr>
            <p:ph type="body" idx="1"/>
          </p:nvPr>
        </p:nvSpPr>
        <p:spPr>
          <a:xfrm>
            <a:off x="730251" y="4554538"/>
            <a:ext cx="5841999" cy="4314825"/>
          </a:xfrm>
          <a:prstGeom prst="rect">
            <a:avLst/>
          </a:prstGeom>
        </p:spPr>
        <p:txBody>
          <a:bodyPr lIns="96499" tIns="96499" rIns="96499" bIns="96499" anchor="ctr" anchorCtr="0">
            <a:noAutofit/>
          </a:bodyPr>
          <a:lstStyle/>
          <a:p>
            <a:endParaRPr/>
          </a:p>
        </p:txBody>
      </p:sp>
      <p:sp>
        <p:nvSpPr>
          <p:cNvPr id="269" name="Shape 269"/>
          <p:cNvSpPr>
            <a:spLocks noGrp="1" noRot="1" noChangeAspect="1"/>
          </p:cNvSpPr>
          <p:nvPr>
            <p:ph type="sldImg" idx="2"/>
          </p:nvPr>
        </p:nvSpPr>
        <p:spPr>
          <a:xfrm>
            <a:off x="1054100" y="719138"/>
            <a:ext cx="5194300" cy="3595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58530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txBox="1">
            <a:spLocks noGrp="1"/>
          </p:cNvSpPr>
          <p:nvPr>
            <p:ph type="body" idx="1"/>
          </p:nvPr>
        </p:nvSpPr>
        <p:spPr>
          <a:xfrm>
            <a:off x="730251" y="4554538"/>
            <a:ext cx="5841999" cy="4314825"/>
          </a:xfrm>
          <a:prstGeom prst="rect">
            <a:avLst/>
          </a:prstGeom>
        </p:spPr>
        <p:txBody>
          <a:bodyPr lIns="96499" tIns="96499" rIns="96499" bIns="96499" anchor="ctr" anchorCtr="0">
            <a:noAutofit/>
          </a:bodyPr>
          <a:lstStyle/>
          <a:p>
            <a:endParaRPr/>
          </a:p>
        </p:txBody>
      </p:sp>
      <p:sp>
        <p:nvSpPr>
          <p:cNvPr id="269" name="Shape 269"/>
          <p:cNvSpPr>
            <a:spLocks noGrp="1" noRot="1" noChangeAspect="1"/>
          </p:cNvSpPr>
          <p:nvPr>
            <p:ph type="sldImg" idx="2"/>
          </p:nvPr>
        </p:nvSpPr>
        <p:spPr>
          <a:xfrm>
            <a:off x="1054100" y="719138"/>
            <a:ext cx="5194300" cy="3595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40190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730251" y="4554538"/>
            <a:ext cx="5841999" cy="4314825"/>
          </a:xfrm>
          <a:prstGeom prst="rect">
            <a:avLst/>
          </a:prstGeom>
        </p:spPr>
        <p:txBody>
          <a:bodyPr lIns="96499" tIns="96499" rIns="96499" bIns="96499" anchor="ctr" anchorCtr="0">
            <a:noAutofit/>
          </a:bodyPr>
          <a:lstStyle/>
          <a:p>
            <a:endParaRPr/>
          </a:p>
        </p:txBody>
      </p:sp>
      <p:sp>
        <p:nvSpPr>
          <p:cNvPr id="304" name="Shape 304"/>
          <p:cNvSpPr>
            <a:spLocks noGrp="1" noRot="1" noChangeAspect="1"/>
          </p:cNvSpPr>
          <p:nvPr>
            <p:ph type="sldImg" idx="2"/>
          </p:nvPr>
        </p:nvSpPr>
        <p:spPr>
          <a:xfrm>
            <a:off x="1054100" y="719138"/>
            <a:ext cx="5194300" cy="3595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80311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txBox="1">
            <a:spLocks noGrp="1"/>
          </p:cNvSpPr>
          <p:nvPr>
            <p:ph type="body" idx="1"/>
          </p:nvPr>
        </p:nvSpPr>
        <p:spPr>
          <a:xfrm>
            <a:off x="730251" y="4554538"/>
            <a:ext cx="5841999" cy="4314825"/>
          </a:xfrm>
          <a:prstGeom prst="rect">
            <a:avLst/>
          </a:prstGeom>
        </p:spPr>
        <p:txBody>
          <a:bodyPr lIns="96499" tIns="96499" rIns="96499" bIns="96499" anchor="ctr" anchorCtr="0">
            <a:noAutofit/>
          </a:bodyPr>
          <a:lstStyle/>
          <a:p>
            <a:endParaRPr/>
          </a:p>
        </p:txBody>
      </p:sp>
      <p:sp>
        <p:nvSpPr>
          <p:cNvPr id="364" name="Shape 364"/>
          <p:cNvSpPr>
            <a:spLocks noGrp="1" noRot="1" noChangeAspect="1"/>
          </p:cNvSpPr>
          <p:nvPr>
            <p:ph type="sldImg" idx="2"/>
          </p:nvPr>
        </p:nvSpPr>
        <p:spPr>
          <a:xfrm>
            <a:off x="1054100" y="719138"/>
            <a:ext cx="5194300" cy="3595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5305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txBox="1">
            <a:spLocks noGrp="1"/>
          </p:cNvSpPr>
          <p:nvPr>
            <p:ph type="body" idx="1"/>
          </p:nvPr>
        </p:nvSpPr>
        <p:spPr>
          <a:xfrm>
            <a:off x="730251" y="4554538"/>
            <a:ext cx="5841999" cy="4314825"/>
          </a:xfrm>
          <a:prstGeom prst="rect">
            <a:avLst/>
          </a:prstGeom>
        </p:spPr>
        <p:txBody>
          <a:bodyPr lIns="96499" tIns="96499" rIns="96499" bIns="96499" anchor="ctr" anchorCtr="0">
            <a:noAutofit/>
          </a:bodyPr>
          <a:lstStyle/>
          <a:p>
            <a:endParaRPr/>
          </a:p>
        </p:txBody>
      </p:sp>
      <p:sp>
        <p:nvSpPr>
          <p:cNvPr id="152" name="Shape 152"/>
          <p:cNvSpPr>
            <a:spLocks noGrp="1" noRot="1" noChangeAspect="1"/>
          </p:cNvSpPr>
          <p:nvPr>
            <p:ph type="sldImg" idx="2"/>
          </p:nvPr>
        </p:nvSpPr>
        <p:spPr>
          <a:xfrm>
            <a:off x="1054100" y="719138"/>
            <a:ext cx="5194300" cy="3595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0523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txBox="1">
            <a:spLocks noGrp="1"/>
          </p:cNvSpPr>
          <p:nvPr>
            <p:ph type="body" idx="1"/>
          </p:nvPr>
        </p:nvSpPr>
        <p:spPr>
          <a:xfrm>
            <a:off x="730251" y="4554538"/>
            <a:ext cx="5841999" cy="4314825"/>
          </a:xfrm>
          <a:prstGeom prst="rect">
            <a:avLst/>
          </a:prstGeom>
        </p:spPr>
        <p:txBody>
          <a:bodyPr lIns="96499" tIns="96499" rIns="96499" bIns="96499" anchor="ctr" anchorCtr="0">
            <a:noAutofit/>
          </a:bodyPr>
          <a:lstStyle/>
          <a:p>
            <a:endParaRPr/>
          </a:p>
        </p:txBody>
      </p:sp>
      <p:sp>
        <p:nvSpPr>
          <p:cNvPr id="167" name="Shape 167"/>
          <p:cNvSpPr>
            <a:spLocks noGrp="1" noRot="1" noChangeAspect="1"/>
          </p:cNvSpPr>
          <p:nvPr>
            <p:ph type="sldImg" idx="2"/>
          </p:nvPr>
        </p:nvSpPr>
        <p:spPr>
          <a:xfrm>
            <a:off x="1054100" y="719138"/>
            <a:ext cx="5194300" cy="3595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9596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txBox="1">
            <a:spLocks noGrp="1"/>
          </p:cNvSpPr>
          <p:nvPr>
            <p:ph type="body" idx="1"/>
          </p:nvPr>
        </p:nvSpPr>
        <p:spPr>
          <a:xfrm>
            <a:off x="730251" y="4554538"/>
            <a:ext cx="5841999" cy="4314825"/>
          </a:xfrm>
          <a:prstGeom prst="rect">
            <a:avLst/>
          </a:prstGeom>
        </p:spPr>
        <p:txBody>
          <a:bodyPr lIns="96499" tIns="96499" rIns="96499" bIns="96499" anchor="ctr" anchorCtr="0">
            <a:noAutofit/>
          </a:bodyPr>
          <a:lstStyle/>
          <a:p>
            <a:endParaRPr/>
          </a:p>
        </p:txBody>
      </p:sp>
      <p:sp>
        <p:nvSpPr>
          <p:cNvPr id="175" name="Shape 175"/>
          <p:cNvSpPr>
            <a:spLocks noGrp="1" noRot="1" noChangeAspect="1"/>
          </p:cNvSpPr>
          <p:nvPr>
            <p:ph type="sldImg" idx="2"/>
          </p:nvPr>
        </p:nvSpPr>
        <p:spPr>
          <a:xfrm>
            <a:off x="1054100" y="719138"/>
            <a:ext cx="5194300" cy="3595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9571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txBox="1">
            <a:spLocks noGrp="1"/>
          </p:cNvSpPr>
          <p:nvPr>
            <p:ph type="body" idx="1"/>
          </p:nvPr>
        </p:nvSpPr>
        <p:spPr>
          <a:xfrm>
            <a:off x="730251" y="4554538"/>
            <a:ext cx="5841999" cy="4314825"/>
          </a:xfrm>
          <a:prstGeom prst="rect">
            <a:avLst/>
          </a:prstGeom>
        </p:spPr>
        <p:txBody>
          <a:bodyPr lIns="96499" tIns="96499" rIns="96499" bIns="96499" anchor="ctr" anchorCtr="0">
            <a:noAutofit/>
          </a:bodyPr>
          <a:lstStyle/>
          <a:p>
            <a:endParaRPr/>
          </a:p>
        </p:txBody>
      </p:sp>
      <p:sp>
        <p:nvSpPr>
          <p:cNvPr id="183" name="Shape 183"/>
          <p:cNvSpPr>
            <a:spLocks noGrp="1" noRot="1" noChangeAspect="1"/>
          </p:cNvSpPr>
          <p:nvPr>
            <p:ph type="sldImg" idx="2"/>
          </p:nvPr>
        </p:nvSpPr>
        <p:spPr>
          <a:xfrm>
            <a:off x="1054100" y="719138"/>
            <a:ext cx="5194300" cy="3595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8048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730251" y="4554538"/>
            <a:ext cx="5841999" cy="4314825"/>
          </a:xfrm>
          <a:prstGeom prst="rect">
            <a:avLst/>
          </a:prstGeom>
        </p:spPr>
        <p:txBody>
          <a:bodyPr lIns="96499" tIns="96499" rIns="96499" bIns="96499" anchor="ctr" anchorCtr="0">
            <a:noAutofit/>
          </a:bodyPr>
          <a:lstStyle/>
          <a:p>
            <a:endParaRPr/>
          </a:p>
        </p:txBody>
      </p:sp>
      <p:sp>
        <p:nvSpPr>
          <p:cNvPr id="193" name="Shape 193"/>
          <p:cNvSpPr>
            <a:spLocks noGrp="1" noRot="1" noChangeAspect="1"/>
          </p:cNvSpPr>
          <p:nvPr>
            <p:ph type="sldImg" idx="2"/>
          </p:nvPr>
        </p:nvSpPr>
        <p:spPr>
          <a:xfrm>
            <a:off x="1054100" y="719138"/>
            <a:ext cx="5194300" cy="3595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7432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txBox="1">
            <a:spLocks noGrp="1"/>
          </p:cNvSpPr>
          <p:nvPr>
            <p:ph type="body" idx="1"/>
          </p:nvPr>
        </p:nvSpPr>
        <p:spPr>
          <a:xfrm>
            <a:off x="730251" y="4554538"/>
            <a:ext cx="5841999" cy="4314825"/>
          </a:xfrm>
          <a:prstGeom prst="rect">
            <a:avLst/>
          </a:prstGeom>
        </p:spPr>
        <p:txBody>
          <a:bodyPr lIns="96499" tIns="96499" rIns="96499" bIns="96499" anchor="ctr" anchorCtr="0">
            <a:noAutofit/>
          </a:bodyPr>
          <a:lstStyle/>
          <a:p>
            <a:endParaRPr/>
          </a:p>
        </p:txBody>
      </p:sp>
      <p:sp>
        <p:nvSpPr>
          <p:cNvPr id="201" name="Shape 201"/>
          <p:cNvSpPr>
            <a:spLocks noGrp="1" noRot="1" noChangeAspect="1"/>
          </p:cNvSpPr>
          <p:nvPr>
            <p:ph type="sldImg" idx="2"/>
          </p:nvPr>
        </p:nvSpPr>
        <p:spPr>
          <a:xfrm>
            <a:off x="1054100" y="719138"/>
            <a:ext cx="5194300" cy="3595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4220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txBox="1">
            <a:spLocks noGrp="1"/>
          </p:cNvSpPr>
          <p:nvPr>
            <p:ph type="body" idx="1"/>
          </p:nvPr>
        </p:nvSpPr>
        <p:spPr>
          <a:xfrm>
            <a:off x="730251" y="4554538"/>
            <a:ext cx="5841999" cy="4314825"/>
          </a:xfrm>
          <a:prstGeom prst="rect">
            <a:avLst/>
          </a:prstGeom>
        </p:spPr>
        <p:txBody>
          <a:bodyPr lIns="96499" tIns="96499" rIns="96499" bIns="96499" anchor="ctr" anchorCtr="0">
            <a:noAutofit/>
          </a:bodyPr>
          <a:lstStyle/>
          <a:p>
            <a:endParaRPr/>
          </a:p>
        </p:txBody>
      </p:sp>
      <p:sp>
        <p:nvSpPr>
          <p:cNvPr id="217" name="Shape 217"/>
          <p:cNvSpPr>
            <a:spLocks noGrp="1" noRot="1" noChangeAspect="1"/>
          </p:cNvSpPr>
          <p:nvPr>
            <p:ph type="sldImg" idx="2"/>
          </p:nvPr>
        </p:nvSpPr>
        <p:spPr>
          <a:xfrm>
            <a:off x="1054100" y="719138"/>
            <a:ext cx="5194300" cy="3595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695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txBox="1">
            <a:spLocks noGrp="1"/>
          </p:cNvSpPr>
          <p:nvPr>
            <p:ph type="body" idx="1"/>
          </p:nvPr>
        </p:nvSpPr>
        <p:spPr>
          <a:xfrm>
            <a:off x="730251" y="4554538"/>
            <a:ext cx="5841999" cy="4314825"/>
          </a:xfrm>
          <a:prstGeom prst="rect">
            <a:avLst/>
          </a:prstGeom>
        </p:spPr>
        <p:txBody>
          <a:bodyPr lIns="96499" tIns="96499" rIns="96499" bIns="96499" anchor="ctr" anchorCtr="0">
            <a:noAutofit/>
          </a:bodyPr>
          <a:lstStyle/>
          <a:p>
            <a:endParaRPr/>
          </a:p>
        </p:txBody>
      </p:sp>
      <p:sp>
        <p:nvSpPr>
          <p:cNvPr id="209" name="Shape 209"/>
          <p:cNvSpPr>
            <a:spLocks noGrp="1" noRot="1" noChangeAspect="1"/>
          </p:cNvSpPr>
          <p:nvPr>
            <p:ph type="sldImg" idx="2"/>
          </p:nvPr>
        </p:nvSpPr>
        <p:spPr>
          <a:xfrm>
            <a:off x="1054100" y="719138"/>
            <a:ext cx="5194300" cy="3595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54598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049156" y="3505200"/>
            <a:ext cx="5386944" cy="1524000"/>
          </a:xfrm>
        </p:spPr>
        <p:txBody>
          <a:bodyPr anchor="t">
            <a:normAutofit/>
          </a:bodyPr>
          <a:lstStyle>
            <a:lvl1pPr algn="l">
              <a:defRPr sz="2400" b="1">
                <a:solidFill>
                  <a:schemeClr val="accent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bwMode="gray">
          <a:xfrm>
            <a:off x="4049156" y="3813048"/>
            <a:ext cx="5386944" cy="762000"/>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2" name="Rectangle 11"/>
          <p:cNvSpPr/>
          <p:nvPr userDrawn="1"/>
        </p:nvSpPr>
        <p:spPr bwMode="gray">
          <a:xfrm>
            <a:off x="381001" y="6453536"/>
            <a:ext cx="3352800" cy="3917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4"/>
          <p:cNvSpPr txBox="1">
            <a:spLocks/>
          </p:cNvSpPr>
          <p:nvPr userDrawn="1"/>
        </p:nvSpPr>
        <p:spPr bwMode="gray">
          <a:xfrm>
            <a:off x="4006952" y="6396335"/>
            <a:ext cx="313690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 EduPristine </a:t>
            </a:r>
            <a:r>
              <a:rPr kumimoji="0" lang="en-US" sz="1200" b="0"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a:t>
            </a:r>
            <a:r>
              <a:rPr kumimoji="0" lang="en-US" sz="1200" b="1"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 </a:t>
            </a:r>
            <a:r>
              <a:rPr kumimoji="0" lang="en-US" sz="1200" b="0"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www.edupristine.com</a:t>
            </a:r>
            <a:endParaRPr kumimoji="0" lang="en-US" sz="1200" b="1" i="0" u="none" strike="noStrike" kern="1200" cap="none" spc="0" normalizeH="0" baseline="0" noProof="0" dirty="0" smtClean="0">
              <a:ln>
                <a:noFill/>
              </a:ln>
              <a:solidFill>
                <a:schemeClr val="tx1">
                  <a:lumMod val="65000"/>
                  <a:lumOff val="35000"/>
                </a:schemeClr>
              </a:solidFill>
              <a:effectLst/>
              <a:uLnTx/>
              <a:uFillTx/>
              <a:latin typeface="+mn-lt"/>
              <a:ea typeface="+mn-ea"/>
              <a:cs typeface="+mn-cs"/>
            </a:endParaRPr>
          </a:p>
        </p:txBody>
      </p:sp>
      <p:pic>
        <p:nvPicPr>
          <p:cNvPr id="13" name="Picture 2" descr="D:\Pristine Template\Pristine Logo\Logo _Final_12 (png).png"/>
          <p:cNvPicPr>
            <a:picLocks noChangeAspect="1" noChangeArrowheads="1"/>
          </p:cNvPicPr>
          <p:nvPr userDrawn="1"/>
        </p:nvPicPr>
        <p:blipFill>
          <a:blip r:embed="rId2" cstate="print"/>
          <a:srcRect/>
          <a:stretch>
            <a:fillRect/>
          </a:stretch>
        </p:blipFill>
        <p:spPr bwMode="auto">
          <a:xfrm>
            <a:off x="527875" y="1069754"/>
            <a:ext cx="3347256" cy="2094242"/>
          </a:xfrm>
          <a:prstGeom prst="rect">
            <a:avLst/>
          </a:prstGeom>
          <a:noFill/>
        </p:spPr>
      </p:pic>
      <p:grpSp>
        <p:nvGrpSpPr>
          <p:cNvPr id="14" name="Group 4"/>
          <p:cNvGrpSpPr/>
          <p:nvPr userDrawn="1"/>
        </p:nvGrpSpPr>
        <p:grpSpPr bwMode="gray">
          <a:xfrm>
            <a:off x="4105428" y="3048000"/>
            <a:ext cx="5334000" cy="108268"/>
            <a:chOff x="-76200" y="3048000"/>
            <a:chExt cx="4267200" cy="108268"/>
          </a:xfrm>
        </p:grpSpPr>
        <p:cxnSp>
          <p:nvCxnSpPr>
            <p:cNvPr id="16" name="Straight Connector 15"/>
            <p:cNvCxnSpPr/>
            <p:nvPr/>
          </p:nvCxnSpPr>
          <p:spPr bwMode="gray">
            <a:xfrm>
              <a:off x="-76200" y="3048000"/>
              <a:ext cx="4267200" cy="1588"/>
            </a:xfrm>
            <a:prstGeom prst="line">
              <a:avLst/>
            </a:prstGeom>
            <a:ln w="1143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gray">
            <a:xfrm>
              <a:off x="-76200" y="3154680"/>
              <a:ext cx="4267200" cy="1588"/>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317997" y="3709792"/>
            <a:ext cx="2454278" cy="566738"/>
          </a:xfrm>
        </p:spPr>
        <p:txBody>
          <a:bodyPr lIns="0" anchor="t">
            <a:normAutofit/>
          </a:bodyPr>
          <a:lstStyle>
            <a:lvl1pPr algn="l">
              <a:defRPr sz="1400" b="0">
                <a:solidFill>
                  <a:schemeClr val="tx1">
                    <a:lumMod val="50000"/>
                    <a:lumOff val="50000"/>
                  </a:schemeClr>
                </a:solidFill>
              </a:defRPr>
            </a:lvl1pPr>
          </a:lstStyle>
          <a:p>
            <a:r>
              <a:rPr lang="en-US" dirty="0" smtClean="0"/>
              <a:t>Click to edit Master title style</a:t>
            </a:r>
            <a:endParaRPr lang="en-US" dirty="0"/>
          </a:p>
        </p:txBody>
      </p:sp>
      <p:grpSp>
        <p:nvGrpSpPr>
          <p:cNvPr id="14" name="Group 13"/>
          <p:cNvGrpSpPr/>
          <p:nvPr userDrawn="1"/>
        </p:nvGrpSpPr>
        <p:grpSpPr bwMode="gray">
          <a:xfrm>
            <a:off x="0" y="3048000"/>
            <a:ext cx="4190999" cy="108268"/>
            <a:chOff x="-76200" y="3048000"/>
            <a:chExt cx="4267200" cy="108268"/>
          </a:xfrm>
        </p:grpSpPr>
        <p:cxnSp>
          <p:nvCxnSpPr>
            <p:cNvPr id="15" name="Straight Connector 14"/>
            <p:cNvCxnSpPr/>
            <p:nvPr userDrawn="1"/>
          </p:nvCxnSpPr>
          <p:spPr bwMode="gray">
            <a:xfrm>
              <a:off x="-76200" y="3048000"/>
              <a:ext cx="4267200" cy="1588"/>
            </a:xfrm>
            <a:prstGeom prst="line">
              <a:avLst/>
            </a:prstGeom>
            <a:ln w="1143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bwMode="gray">
            <a:xfrm>
              <a:off x="-76200" y="3154680"/>
              <a:ext cx="4267200" cy="1588"/>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7" name="Title 1"/>
          <p:cNvSpPr txBox="1">
            <a:spLocks/>
          </p:cNvSpPr>
          <p:nvPr userDrawn="1"/>
        </p:nvSpPr>
        <p:spPr bwMode="gray">
          <a:xfrm>
            <a:off x="4278585" y="2819400"/>
            <a:ext cx="5168900" cy="566738"/>
          </a:xfrm>
          <a:prstGeom prst="rect">
            <a:avLst/>
          </a:prstGeom>
        </p:spPr>
        <p:txBody>
          <a:bodyPr vert="horz" lIns="45720" tIns="45720" rIns="45720" bIns="45720" rtlCol="0" anchor="ctr" anchorCtr="0">
            <a:normAutofit/>
          </a:bodyPr>
          <a:lstStyle>
            <a:lvl1pPr algn="l">
              <a:defRPr sz="2000" b="1"/>
            </a:lvl1pPr>
          </a:lstStyle>
          <a:p>
            <a:pPr marL="0" marR="0" lvl="0" indent="0" algn="l" defTabSz="914400" rtl="0" eaLnBrk="1" fontAlgn="auto" latinLnBrk="0" hangingPunct="1">
              <a:lnSpc>
                <a:spcPts val="22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chemeClr val="tx2"/>
                </a:solidFill>
                <a:effectLst/>
                <a:uLnTx/>
                <a:uFillTx/>
                <a:latin typeface="+mj-lt"/>
                <a:ea typeface="+mj-ea"/>
                <a:cs typeface="+mj-cs"/>
              </a:rPr>
              <a:t>Thank you!</a:t>
            </a:r>
          </a:p>
        </p:txBody>
      </p:sp>
      <p:sp>
        <p:nvSpPr>
          <p:cNvPr id="19" name="Title 1"/>
          <p:cNvSpPr txBox="1">
            <a:spLocks/>
          </p:cNvSpPr>
          <p:nvPr userDrawn="1"/>
        </p:nvSpPr>
        <p:spPr bwMode="gray">
          <a:xfrm>
            <a:off x="4273822" y="3352800"/>
            <a:ext cx="5168900" cy="381000"/>
          </a:xfrm>
          <a:prstGeom prst="rect">
            <a:avLst/>
          </a:prstGeom>
        </p:spPr>
        <p:txBody>
          <a:bodyPr vert="horz" lIns="45720" tIns="45720" rIns="45720" bIns="45720" rtlCol="0" anchor="ctr" anchorCtr="0">
            <a:normAutofit/>
          </a:bodyPr>
          <a:lstStyle>
            <a:lvl1pPr algn="l">
              <a:defRPr sz="2000" b="1"/>
            </a:lvl1pPr>
          </a:lstStyle>
          <a:p>
            <a:pPr marL="0" marR="0" lvl="0" indent="0" algn="l" defTabSz="914400" rtl="0" eaLnBrk="1" fontAlgn="auto" latinLnBrk="0" hangingPunct="1">
              <a:lnSpc>
                <a:spcPts val="2200"/>
              </a:lnSpc>
              <a:spcBef>
                <a:spcPct val="0"/>
              </a:spcBef>
              <a:spcAft>
                <a:spcPts val="0"/>
              </a:spcAft>
              <a:buClrTx/>
              <a:buSzTx/>
              <a:buFontTx/>
              <a:buNone/>
              <a:tabLst/>
              <a:defRPr/>
            </a:pPr>
            <a:r>
              <a:rPr kumimoji="0" lang="en-US" sz="1800" b="1" i="1" u="none" strike="noStrike" kern="1200" cap="none" spc="0" normalizeH="0" baseline="0" noProof="0" dirty="0" smtClean="0">
                <a:ln>
                  <a:noFill/>
                </a:ln>
                <a:solidFill>
                  <a:schemeClr val="tx1">
                    <a:lumMod val="50000"/>
                    <a:lumOff val="50000"/>
                  </a:schemeClr>
                </a:solidFill>
                <a:effectLst/>
                <a:uLnTx/>
                <a:uFillTx/>
                <a:latin typeface="+mj-lt"/>
                <a:ea typeface="+mj-ea"/>
                <a:cs typeface="+mj-cs"/>
              </a:rPr>
              <a:t>Contact:</a:t>
            </a:r>
          </a:p>
        </p:txBody>
      </p:sp>
      <p:sp>
        <p:nvSpPr>
          <p:cNvPr id="21" name="Rectangle 20"/>
          <p:cNvSpPr/>
          <p:nvPr userDrawn="1"/>
        </p:nvSpPr>
        <p:spPr bwMode="gray">
          <a:xfrm>
            <a:off x="381001" y="6447534"/>
            <a:ext cx="3840480" cy="3977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4"/>
          <p:cNvSpPr txBox="1">
            <a:spLocks/>
          </p:cNvSpPr>
          <p:nvPr userDrawn="1"/>
        </p:nvSpPr>
        <p:spPr bwMode="gray">
          <a:xfrm>
            <a:off x="4208329" y="6396335"/>
            <a:ext cx="3136900" cy="276999"/>
          </a:xfrm>
          <a:prstGeom prst="rect">
            <a:avLst/>
          </a:prstGeom>
          <a:noFill/>
        </p:spPr>
        <p:txBody>
          <a:bodyPr vert="horz" wrap="square" lIns="91440" tIns="45720" rIns="91440" bIns="4572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 EduPristine </a:t>
            </a:r>
            <a:r>
              <a:rPr kumimoji="0" lang="en-US" sz="1200" b="0"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 www.edupristine.com</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hank You Slide">
    <p:spTree>
      <p:nvGrpSpPr>
        <p:cNvPr id="1" name=""/>
        <p:cNvGrpSpPr/>
        <p:nvPr/>
      </p:nvGrpSpPr>
      <p:grpSpPr>
        <a:xfrm>
          <a:off x="0" y="0"/>
          <a:ext cx="0" cy="0"/>
          <a:chOff x="0" y="0"/>
          <a:chExt cx="0" cy="0"/>
        </a:xfrm>
      </p:grpSpPr>
      <p:sp>
        <p:nvSpPr>
          <p:cNvPr id="21" name="Rectangle 20"/>
          <p:cNvSpPr/>
          <p:nvPr userDrawn="1"/>
        </p:nvSpPr>
        <p:spPr bwMode="gray">
          <a:xfrm>
            <a:off x="381001" y="6447534"/>
            <a:ext cx="3840480" cy="3977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4"/>
          <p:cNvSpPr txBox="1">
            <a:spLocks/>
          </p:cNvSpPr>
          <p:nvPr userDrawn="1"/>
        </p:nvSpPr>
        <p:spPr bwMode="gray">
          <a:xfrm>
            <a:off x="4208329" y="6396335"/>
            <a:ext cx="3136900" cy="276999"/>
          </a:xfrm>
          <a:prstGeom prst="rect">
            <a:avLst/>
          </a:prstGeom>
          <a:noFill/>
        </p:spPr>
        <p:txBody>
          <a:bodyPr vert="horz" wrap="square" lIns="91440" tIns="45720" rIns="91440" bIns="4572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 EduPristine </a:t>
            </a:r>
            <a:r>
              <a:rPr kumimoji="0" lang="en-US" sz="1200" b="0"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 www.edupristine.com</a:t>
            </a:r>
          </a:p>
        </p:txBody>
      </p:sp>
      <p:pic>
        <p:nvPicPr>
          <p:cNvPr id="12" name="Picture 2" descr="D:\Pristine Template\Pristine Logo\Logo _Final_12 (png).png"/>
          <p:cNvPicPr>
            <a:picLocks noChangeAspect="1" noChangeArrowheads="1"/>
          </p:cNvPicPr>
          <p:nvPr userDrawn="1"/>
        </p:nvPicPr>
        <p:blipFill>
          <a:blip r:embed="rId2" cstate="print"/>
          <a:srcRect/>
          <a:stretch>
            <a:fillRect/>
          </a:stretch>
        </p:blipFill>
        <p:spPr bwMode="auto">
          <a:xfrm>
            <a:off x="527875" y="1069754"/>
            <a:ext cx="3347256" cy="2094242"/>
          </a:xfrm>
          <a:prstGeom prst="rect">
            <a:avLst/>
          </a:prstGeom>
          <a:noFill/>
        </p:spPr>
      </p:pic>
      <p:grpSp>
        <p:nvGrpSpPr>
          <p:cNvPr id="14" name="Group 4"/>
          <p:cNvGrpSpPr/>
          <p:nvPr userDrawn="1"/>
        </p:nvGrpSpPr>
        <p:grpSpPr bwMode="gray">
          <a:xfrm rot="10800000" flipH="1" flipV="1">
            <a:off x="4318788" y="3048000"/>
            <a:ext cx="5120640" cy="108268"/>
            <a:chOff x="-76200" y="3048000"/>
            <a:chExt cx="4267200" cy="108268"/>
          </a:xfrm>
        </p:grpSpPr>
        <p:cxnSp>
          <p:nvCxnSpPr>
            <p:cNvPr id="18" name="Straight Connector 17"/>
            <p:cNvCxnSpPr/>
            <p:nvPr/>
          </p:nvCxnSpPr>
          <p:spPr bwMode="gray">
            <a:xfrm>
              <a:off x="-76200" y="3048000"/>
              <a:ext cx="4267200" cy="1588"/>
            </a:xfrm>
            <a:prstGeom prst="line">
              <a:avLst/>
            </a:prstGeom>
            <a:ln w="1143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gray">
            <a:xfrm>
              <a:off x="-76200" y="3154680"/>
              <a:ext cx="4267200" cy="1588"/>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2" name="Title 1"/>
          <p:cNvSpPr txBox="1">
            <a:spLocks/>
          </p:cNvSpPr>
          <p:nvPr userDrawn="1"/>
        </p:nvSpPr>
        <p:spPr bwMode="gray">
          <a:xfrm>
            <a:off x="4317996" y="5029201"/>
            <a:ext cx="5118103" cy="1104900"/>
          </a:xfrm>
          <a:prstGeom prst="rect">
            <a:avLst/>
          </a:prstGeom>
        </p:spPr>
        <p:txBody>
          <a:bodyPr vert="horz" lIns="0" tIns="45720" rIns="45720" bIns="45720" rtlCol="0" anchor="t" anchorCtr="0">
            <a:normAutofit/>
          </a:bodyPr>
          <a:lstStyle>
            <a:lvl1pPr algn="l">
              <a:defRPr sz="1600" b="0">
                <a:solidFill>
                  <a:schemeClr val="tx1">
                    <a:lumMod val="50000"/>
                    <a:lumOff val="50000"/>
                  </a:schemeClr>
                </a:solidFill>
              </a:defRPr>
            </a:lvl1pPr>
          </a:lstStyle>
          <a:p>
            <a:pPr marL="0" marR="0" lvl="0" indent="0" algn="l" defTabSz="914400" rtl="0" eaLnBrk="1" fontAlgn="auto" latinLnBrk="0" hangingPunct="1">
              <a:lnSpc>
                <a:spcPts val="2200"/>
              </a:lnSpc>
              <a:spcBef>
                <a:spcPct val="0"/>
              </a:spcBef>
              <a:spcAft>
                <a:spcPts val="0"/>
              </a:spcAft>
              <a:buClrTx/>
              <a:buSzTx/>
              <a:buFontTx/>
              <a:buNone/>
              <a:tabLst/>
              <a:defRPr/>
            </a:pPr>
            <a:r>
              <a:rPr lang="en-US" sz="1300" b="1" kern="1200" noProof="0" dirty="0" smtClean="0">
                <a:solidFill>
                  <a:srgbClr val="376092"/>
                </a:solidFill>
                <a:latin typeface="+mj-lt"/>
                <a:ea typeface="+mj-ea"/>
                <a:cs typeface="+mj-cs"/>
              </a:rPr>
              <a:t>help@edupristine.com</a:t>
            </a:r>
          </a:p>
          <a:p>
            <a:pPr marL="0" marR="0" lvl="0" indent="0" algn="l" defTabSz="914400" rtl="0" eaLnBrk="1" fontAlgn="auto" latinLnBrk="0" hangingPunct="1">
              <a:lnSpc>
                <a:spcPts val="2200"/>
              </a:lnSpc>
              <a:spcBef>
                <a:spcPct val="0"/>
              </a:spcBef>
              <a:spcAft>
                <a:spcPts val="0"/>
              </a:spcAft>
              <a:buClrTx/>
              <a:buSzTx/>
              <a:buFontTx/>
              <a:buNone/>
              <a:tabLst/>
              <a:defRPr/>
            </a:pPr>
            <a:r>
              <a:rPr lang="en-US" sz="1300" b="1" kern="1200" noProof="0" dirty="0" smtClean="0">
                <a:solidFill>
                  <a:srgbClr val="376092"/>
                </a:solidFill>
                <a:latin typeface="+mj-lt"/>
                <a:ea typeface="+mj-ea"/>
                <a:cs typeface="+mj-cs"/>
              </a:rPr>
              <a:t>www.edupristine.com</a:t>
            </a:r>
          </a:p>
        </p:txBody>
      </p:sp>
      <p:sp>
        <p:nvSpPr>
          <p:cNvPr id="27" name="TextBox 9"/>
          <p:cNvSpPr txBox="1"/>
          <p:nvPr userDrawn="1"/>
        </p:nvSpPr>
        <p:spPr>
          <a:xfrm>
            <a:off x="5700943" y="2362200"/>
            <a:ext cx="2356330" cy="654177"/>
          </a:xfrm>
          <a:prstGeom prst="rect">
            <a:avLst/>
          </a:prstGeom>
          <a:noFill/>
        </p:spPr>
        <p:txBody>
          <a:bodyPr wrap="none" lIns="83969" tIns="41985" rIns="83969" bIns="41985">
            <a:spAutoFit/>
          </a:bodyPr>
          <a:lstStyle/>
          <a:p>
            <a:pPr algn="ctr" eaLnBrk="0" fontAlgn="base" hangingPunct="0">
              <a:spcBef>
                <a:spcPct val="0"/>
              </a:spcBef>
              <a:spcAft>
                <a:spcPct val="0"/>
              </a:spcAft>
              <a:defRPr/>
            </a:pPr>
            <a:r>
              <a:rPr lang="en-US" sz="3700" b="1" dirty="0">
                <a:solidFill>
                  <a:srgbClr val="4F81BD">
                    <a:lumMod val="75000"/>
                  </a:srgbClr>
                </a:solidFill>
              </a:rPr>
              <a:t>Thank </a:t>
            </a:r>
            <a:r>
              <a:rPr lang="en-US" sz="3700" b="1" dirty="0" smtClean="0">
                <a:solidFill>
                  <a:srgbClr val="4F81BD">
                    <a:lumMod val="75000"/>
                  </a:srgbClr>
                </a:solidFill>
              </a:rPr>
              <a:t>You!</a:t>
            </a:r>
            <a:endParaRPr lang="en-IN" sz="3700" b="1" dirty="0">
              <a:solidFill>
                <a:srgbClr val="4F81BD">
                  <a:lumMod val="75000"/>
                </a:srgb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genda page">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bwMode="gray">
          <a:xfrm>
            <a:off x="9410700" y="6492875"/>
            <a:ext cx="495300" cy="365125"/>
          </a:xfrm>
        </p:spPr>
        <p:txBody>
          <a:bodyPr/>
          <a:lstStyle/>
          <a:p>
            <a:fld id="{5A0614AE-7DA6-4443-9A06-FA7BD7CD666D}" type="slidenum">
              <a:rPr lang="en-US" smtClean="0"/>
              <a:pPr/>
              <a:t>‹#›</a:t>
            </a:fld>
            <a:endParaRPr lang="en-US" dirty="0"/>
          </a:p>
        </p:txBody>
      </p:sp>
      <p:grpSp>
        <p:nvGrpSpPr>
          <p:cNvPr id="2" name="Group 7"/>
          <p:cNvGrpSpPr/>
          <p:nvPr userDrawn="1"/>
        </p:nvGrpSpPr>
        <p:grpSpPr bwMode="gray">
          <a:xfrm>
            <a:off x="0" y="762000"/>
            <a:ext cx="9906000" cy="60960"/>
            <a:chOff x="0" y="762000"/>
            <a:chExt cx="9906000" cy="60960"/>
          </a:xfrm>
        </p:grpSpPr>
        <p:cxnSp>
          <p:nvCxnSpPr>
            <p:cNvPr id="9" name="Straight Connector 8"/>
            <p:cNvCxnSpPr/>
            <p:nvPr userDrawn="1"/>
          </p:nvCxnSpPr>
          <p:spPr bwMode="gray">
            <a:xfrm>
              <a:off x="0" y="762000"/>
              <a:ext cx="9906000" cy="1588"/>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0" y="821372"/>
              <a:ext cx="9906000" cy="1588"/>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pic>
        <p:nvPicPr>
          <p:cNvPr id="12" name="Picture 2" descr="D:\Pristine Template\Pristine Logo\Logo _Final_12 (png).png"/>
          <p:cNvPicPr>
            <a:picLocks noChangeAspect="1" noChangeArrowheads="1"/>
          </p:cNvPicPr>
          <p:nvPr userDrawn="1"/>
        </p:nvPicPr>
        <p:blipFill>
          <a:blip r:embed="rId2" cstate="print"/>
          <a:srcRect/>
          <a:stretch>
            <a:fillRect/>
          </a:stretch>
        </p:blipFill>
        <p:spPr bwMode="auto">
          <a:xfrm>
            <a:off x="8685187" y="7430"/>
            <a:ext cx="1046188" cy="654558"/>
          </a:xfrm>
          <a:prstGeom prst="rect">
            <a:avLst/>
          </a:prstGeom>
          <a:noFill/>
        </p:spPr>
      </p:pic>
      <p:sp>
        <p:nvSpPr>
          <p:cNvPr id="15" name="Text Placeholder 14"/>
          <p:cNvSpPr>
            <a:spLocks noGrp="1"/>
          </p:cNvSpPr>
          <p:nvPr>
            <p:ph type="body" sz="quarter" idx="13"/>
          </p:nvPr>
        </p:nvSpPr>
        <p:spPr>
          <a:xfrm>
            <a:off x="1524" y="2994660"/>
            <a:ext cx="9902952" cy="868680"/>
          </a:xfrm>
          <a:solidFill>
            <a:schemeClr val="tx2"/>
          </a:solidFill>
        </p:spPr>
        <p:txBody>
          <a:bodyPr anchor="ctr"/>
          <a:lstStyle>
            <a:lvl1pPr algn="ctr">
              <a:defRPr sz="2200" b="1">
                <a:solidFill>
                  <a:schemeClr val="bg1"/>
                </a:solidFill>
              </a:defRPr>
            </a:lvl1pPr>
            <a:lvl2pPr algn="ctr">
              <a:buClr>
                <a:schemeClr val="bg1"/>
              </a:buClr>
              <a:defRPr sz="1800" b="1">
                <a:solidFill>
                  <a:schemeClr val="bg1"/>
                </a:solidFill>
              </a:defRPr>
            </a:lvl2pPr>
            <a:lvl3pPr algn="ctr">
              <a:buClr>
                <a:schemeClr val="bg1"/>
              </a:buClr>
              <a:defRPr sz="1400" b="1">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Key concept pag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33400" y="64008"/>
            <a:ext cx="8098536" cy="704088"/>
          </a:xfrm>
        </p:spPr>
        <p:txBody>
          <a:bodyPr anchor="b">
            <a:normAutofit/>
          </a:bodyPr>
          <a:lstStyle>
            <a:lvl1pPr algn="l" defTabSz="914400" rtl="0" eaLnBrk="1" latinLnBrk="0" hangingPunct="1">
              <a:lnSpc>
                <a:spcPts val="2200"/>
              </a:lnSpc>
              <a:spcBef>
                <a:spcPct val="0"/>
              </a:spcBef>
              <a:buNone/>
              <a:defRPr lang="en-US" sz="2200" b="1" kern="1200" dirty="0">
                <a:solidFill>
                  <a:schemeClr val="tx1"/>
                </a:solidFill>
                <a:latin typeface="+mj-lt"/>
                <a:ea typeface="+mj-ea"/>
                <a:cs typeface="+mj-cs"/>
              </a:defRPr>
            </a:lvl1pPr>
          </a:lstStyle>
          <a:p>
            <a:r>
              <a:rPr lang="en-US" dirty="0" smtClean="0"/>
              <a:t>Click to edit Master title style</a:t>
            </a:r>
            <a:endParaRPr lang="en-US" dirty="0"/>
          </a:p>
        </p:txBody>
      </p:sp>
      <p:sp>
        <p:nvSpPr>
          <p:cNvPr id="4" name="Text Placeholder 3"/>
          <p:cNvSpPr>
            <a:spLocks noGrp="1"/>
          </p:cNvSpPr>
          <p:nvPr>
            <p:ph type="body" sz="half" idx="2"/>
          </p:nvPr>
        </p:nvSpPr>
        <p:spPr bwMode="gray">
          <a:xfrm>
            <a:off x="533400" y="1092200"/>
            <a:ext cx="8895588" cy="5041900"/>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n-US" sz="1700" kern="1200" dirty="0" smtClean="0">
                <a:solidFill>
                  <a:schemeClr val="tx1"/>
                </a:solidFill>
                <a:latin typeface="+mn-lt"/>
                <a:ea typeface="+mn-ea"/>
                <a:cs typeface="+mn-cs"/>
              </a:defRPr>
            </a:lvl1pPr>
            <a:lvl2pPr marL="400050" marR="0" indent="-400050" algn="l" defTabSz="914400" rtl="0" eaLnBrk="1" fontAlgn="auto" latinLnBrk="0" hangingPunct="1">
              <a:lnSpc>
                <a:spcPct val="100000"/>
              </a:lnSpc>
              <a:spcBef>
                <a:spcPts val="800"/>
              </a:spcBef>
              <a:spcAft>
                <a:spcPts val="900"/>
              </a:spcAft>
              <a:buClr>
                <a:srgbClr val="376092"/>
              </a:buClr>
              <a:buSzTx/>
              <a:buFont typeface="+mj-lt"/>
              <a:buAutoNum type="romanUcPeriod"/>
              <a:tabLst/>
              <a:defRPr lang="en-US" sz="1700" kern="1200" dirty="0" smtClean="0">
                <a:solidFill>
                  <a:schemeClr val="tx1">
                    <a:lumMod val="50000"/>
                    <a:lumOff val="50000"/>
                  </a:schemeClr>
                </a:solidFill>
                <a:latin typeface="+mn-lt"/>
                <a:ea typeface="+mn-ea"/>
                <a:cs typeface="+mn-cs"/>
              </a:defRPr>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225425" marR="0" lvl="1" indent="-225425" algn="l" defTabSz="914400" rtl="0" eaLnBrk="1" fontAlgn="auto" latinLnBrk="0" hangingPunct="1">
              <a:lnSpc>
                <a:spcPct val="100000"/>
              </a:lnSpc>
              <a:spcBef>
                <a:spcPct val="20000"/>
              </a:spcBef>
              <a:spcAft>
                <a:spcPts val="0"/>
              </a:spcAft>
              <a:buClr>
                <a:schemeClr val="tx2"/>
              </a:buClr>
              <a:buSzTx/>
              <a:buFont typeface="Wingdings" pitchFamily="2" charset="2"/>
              <a:buChar char="§"/>
              <a:tabLst/>
              <a:defRPr/>
            </a:pPr>
            <a:r>
              <a:rPr lang="en-US" dirty="0" smtClean="0"/>
              <a:t>Click to edit Master text styles</a:t>
            </a:r>
          </a:p>
        </p:txBody>
      </p:sp>
      <p:sp>
        <p:nvSpPr>
          <p:cNvPr id="8" name="Slide Number Placeholder 5"/>
          <p:cNvSpPr>
            <a:spLocks noGrp="1"/>
          </p:cNvSpPr>
          <p:nvPr>
            <p:ph type="sldNum" sz="quarter" idx="12"/>
          </p:nvPr>
        </p:nvSpPr>
        <p:spPr bwMode="gray">
          <a:xfrm>
            <a:off x="9410700" y="6492875"/>
            <a:ext cx="495300" cy="365125"/>
          </a:xfrm>
        </p:spPr>
        <p:txBody>
          <a:bodyPr/>
          <a:lstStyle/>
          <a:p>
            <a:fld id="{5A0614AE-7DA6-4443-9A06-FA7BD7CD666D}" type="slidenum">
              <a:rPr lang="en-US" smtClean="0"/>
              <a:pPr/>
              <a:t>‹#›</a:t>
            </a:fld>
            <a:endParaRPr lang="en-US" dirty="0"/>
          </a:p>
        </p:txBody>
      </p:sp>
      <p:grpSp>
        <p:nvGrpSpPr>
          <p:cNvPr id="11" name="Group 7"/>
          <p:cNvGrpSpPr/>
          <p:nvPr userDrawn="1"/>
        </p:nvGrpSpPr>
        <p:grpSpPr bwMode="gray">
          <a:xfrm>
            <a:off x="0" y="762000"/>
            <a:ext cx="9906000" cy="60960"/>
            <a:chOff x="0" y="762000"/>
            <a:chExt cx="9906000" cy="60960"/>
          </a:xfrm>
        </p:grpSpPr>
        <p:cxnSp>
          <p:nvCxnSpPr>
            <p:cNvPr id="12" name="Straight Connector 11"/>
            <p:cNvCxnSpPr/>
            <p:nvPr userDrawn="1"/>
          </p:nvCxnSpPr>
          <p:spPr bwMode="gray">
            <a:xfrm>
              <a:off x="0" y="762000"/>
              <a:ext cx="9906000" cy="1588"/>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bwMode="gray">
            <a:xfrm>
              <a:off x="0" y="821372"/>
              <a:ext cx="9906000" cy="1588"/>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pic>
        <p:nvPicPr>
          <p:cNvPr id="10" name="Picture 2" descr="D:\Pristine Template\Pristine Logo\Logo _Final_12 (png).png"/>
          <p:cNvPicPr>
            <a:picLocks noChangeAspect="1" noChangeArrowheads="1"/>
          </p:cNvPicPr>
          <p:nvPr userDrawn="1"/>
        </p:nvPicPr>
        <p:blipFill>
          <a:blip r:embed="rId2" cstate="print"/>
          <a:srcRect/>
          <a:stretch>
            <a:fillRect/>
          </a:stretch>
        </p:blipFill>
        <p:spPr bwMode="auto">
          <a:xfrm>
            <a:off x="8685187" y="7430"/>
            <a:ext cx="1046188" cy="654558"/>
          </a:xfrm>
          <a:prstGeom prst="rect">
            <a:avLst/>
          </a:prstGeom>
          <a:noFill/>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age">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bwMode="gray">
          <a:xfrm>
            <a:off x="9410700" y="6492875"/>
            <a:ext cx="495300" cy="365125"/>
          </a:xfrm>
        </p:spPr>
        <p:txBody>
          <a:bodyPr/>
          <a:lstStyle/>
          <a:p>
            <a:fld id="{5A0614AE-7DA6-4443-9A06-FA7BD7CD666D}" type="slidenum">
              <a:rPr lang="en-US" smtClean="0"/>
              <a:pPr/>
              <a:t>‹#›</a:t>
            </a:fld>
            <a:endParaRPr lang="en-US" dirty="0"/>
          </a:p>
        </p:txBody>
      </p:sp>
      <p:grpSp>
        <p:nvGrpSpPr>
          <p:cNvPr id="8" name="Group 7"/>
          <p:cNvGrpSpPr/>
          <p:nvPr userDrawn="1"/>
        </p:nvGrpSpPr>
        <p:grpSpPr bwMode="gray">
          <a:xfrm>
            <a:off x="0" y="762000"/>
            <a:ext cx="9906000" cy="60960"/>
            <a:chOff x="0" y="762000"/>
            <a:chExt cx="9906000" cy="60960"/>
          </a:xfrm>
        </p:grpSpPr>
        <p:cxnSp>
          <p:nvCxnSpPr>
            <p:cNvPr id="9" name="Straight Connector 8"/>
            <p:cNvCxnSpPr/>
            <p:nvPr userDrawn="1"/>
          </p:nvCxnSpPr>
          <p:spPr bwMode="gray">
            <a:xfrm>
              <a:off x="0" y="762000"/>
              <a:ext cx="9906000" cy="1588"/>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0" y="821372"/>
              <a:ext cx="9906000" cy="1588"/>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11" name="Title 1"/>
          <p:cNvSpPr>
            <a:spLocks noGrp="1"/>
          </p:cNvSpPr>
          <p:nvPr userDrawn="1">
            <p:ph type="title"/>
          </p:nvPr>
        </p:nvSpPr>
        <p:spPr bwMode="gray">
          <a:xfrm>
            <a:off x="533400" y="64008"/>
            <a:ext cx="8098536" cy="704088"/>
          </a:xfrm>
        </p:spPr>
        <p:txBody>
          <a:bodyPr anchor="b">
            <a:normAutofit/>
          </a:bodyPr>
          <a:lstStyle>
            <a:lvl1pPr algn="l" defTabSz="914400" rtl="0" eaLnBrk="1" latinLnBrk="0" hangingPunct="1">
              <a:lnSpc>
                <a:spcPts val="2200"/>
              </a:lnSpc>
              <a:spcBef>
                <a:spcPct val="0"/>
              </a:spcBef>
              <a:buNone/>
              <a:defRPr lang="en-US" sz="2200" b="1" kern="1200" dirty="0">
                <a:solidFill>
                  <a:schemeClr val="tx1"/>
                </a:solidFill>
                <a:latin typeface="+mj-lt"/>
                <a:ea typeface="+mj-ea"/>
                <a:cs typeface="+mj-cs"/>
              </a:defRPr>
            </a:lvl1pPr>
          </a:lstStyle>
          <a:p>
            <a:r>
              <a:rPr lang="en-US" dirty="0" smtClean="0"/>
              <a:t>Click to edit Master title style</a:t>
            </a:r>
            <a:endParaRPr lang="en-US" dirty="0"/>
          </a:p>
        </p:txBody>
      </p:sp>
      <p:sp>
        <p:nvSpPr>
          <p:cNvPr id="14" name="Text Placeholder 13"/>
          <p:cNvSpPr>
            <a:spLocks noGrp="1"/>
          </p:cNvSpPr>
          <p:nvPr userDrawn="1">
            <p:ph type="body" sz="quarter" idx="13"/>
          </p:nvPr>
        </p:nvSpPr>
        <p:spPr bwMode="gray">
          <a:xfrm>
            <a:off x="533400" y="1092200"/>
            <a:ext cx="8890063" cy="5041900"/>
          </a:xfrm>
        </p:spPr>
        <p:txBody>
          <a:bodyPr/>
          <a:lstStyle>
            <a:lvl2pPr>
              <a:spcAft>
                <a:spcPts val="400"/>
              </a:spcAft>
              <a:buClr>
                <a:srgbClr val="1F497D"/>
              </a:buClr>
              <a:defRPr lang="en-US" sz="1700" kern="1200" dirty="0" smtClean="0">
                <a:solidFill>
                  <a:schemeClr val="tx1">
                    <a:lumMod val="50000"/>
                    <a:lumOff val="50000"/>
                  </a:schemeClr>
                </a:solidFill>
                <a:latin typeface="+mn-lt"/>
                <a:ea typeface="+mn-ea"/>
                <a:cs typeface="+mn-cs"/>
              </a:defRPr>
            </a:lvl2pPr>
            <a:lvl3pPr>
              <a:spcBef>
                <a:spcPts val="300"/>
              </a:spcBef>
              <a:buClr>
                <a:srgbClr val="595959"/>
              </a:buClr>
              <a:defRPr lang="en-US" sz="1500" kern="1200" dirty="0" smtClean="0">
                <a:solidFill>
                  <a:schemeClr val="tx1">
                    <a:lumMod val="50000"/>
                    <a:lumOff val="50000"/>
                  </a:schemeClr>
                </a:solidFill>
                <a:latin typeface="+mn-lt"/>
                <a:ea typeface="+mn-ea"/>
                <a:cs typeface="+mn-cs"/>
              </a:defRPr>
            </a:lvl3pPr>
            <a:lvl4pPr>
              <a:spcBef>
                <a:spcPts val="600"/>
              </a:spcBef>
              <a:spcAft>
                <a:spcPts val="300"/>
              </a:spcAft>
              <a:buClr>
                <a:schemeClr val="accent6"/>
              </a:buClr>
              <a:buFont typeface="Arial" pitchFamily="34" charset="0"/>
              <a:buChar char="–"/>
              <a:defRPr lang="en-US" sz="1500" kern="1200" dirty="0" smtClean="0">
                <a:solidFill>
                  <a:schemeClr val="tx1">
                    <a:lumMod val="50000"/>
                    <a:lumOff val="50000"/>
                  </a:schemeClr>
                </a:solidFill>
                <a:latin typeface="+mn-lt"/>
                <a:ea typeface="+mn-ea"/>
                <a:cs typeface="+mn-cs"/>
              </a:defRPr>
            </a:lvl4pPr>
            <a:lvl5pPr>
              <a:spcBef>
                <a:spcPts val="200"/>
              </a:spcBef>
              <a:spcAft>
                <a:spcPts val="200"/>
              </a:spcAft>
              <a:buClr>
                <a:srgbClr val="4F81BD"/>
              </a:buClr>
              <a:defRPr lang="en-US" sz="1300" kern="1200" dirty="0" smtClean="0">
                <a:solidFill>
                  <a:schemeClr val="tx1">
                    <a:lumMod val="50000"/>
                    <a:lumOff val="50000"/>
                  </a:schemeClr>
                </a:solidFill>
                <a:latin typeface="+mn-lt"/>
                <a:ea typeface="+mn-ea"/>
                <a:cs typeface="+mn-cs"/>
              </a:defRPr>
            </a:lvl5pPr>
          </a:lstStyle>
          <a:p>
            <a:pPr marL="225425" lvl="1" indent="-225425" algn="l" defTabSz="914400" rtl="0" eaLnBrk="1" latinLnBrk="0" hangingPunct="1">
              <a:spcBef>
                <a:spcPts val="400"/>
              </a:spcBef>
              <a:spcAft>
                <a:spcPts val="300"/>
              </a:spcAft>
              <a:buClr>
                <a:schemeClr val="tx2"/>
              </a:buClr>
              <a:buFont typeface="Wingdings" pitchFamily="2" charset="2"/>
              <a:buChar char="§"/>
            </a:pPr>
            <a:r>
              <a:rPr lang="en-US" dirty="0" smtClean="0"/>
              <a:t>Click to edit Master text styles</a:t>
            </a:r>
          </a:p>
          <a:p>
            <a:pPr marL="463550" lvl="2" indent="-238125" algn="l" defTabSz="914400" rtl="0" eaLnBrk="1" latinLnBrk="0" hangingPunct="1">
              <a:spcBef>
                <a:spcPts val="600"/>
              </a:spcBef>
              <a:spcAft>
                <a:spcPts val="300"/>
              </a:spcAft>
              <a:buClr>
                <a:schemeClr val="tx1">
                  <a:lumMod val="65000"/>
                  <a:lumOff val="35000"/>
                </a:schemeClr>
              </a:buClr>
              <a:buFont typeface="Calibri" pitchFamily="34" charset="0"/>
              <a:buChar char="•"/>
            </a:pPr>
            <a:r>
              <a:rPr lang="en-US" dirty="0" smtClean="0"/>
              <a:t>Second level</a:t>
            </a:r>
          </a:p>
          <a:p>
            <a:pPr marL="688975" lvl="3" indent="-225425" algn="l" defTabSz="914400" rtl="0" eaLnBrk="1" latinLnBrk="0" hangingPunct="1">
              <a:spcBef>
                <a:spcPts val="200"/>
              </a:spcBef>
              <a:spcAft>
                <a:spcPts val="200"/>
              </a:spcAft>
              <a:buClr>
                <a:schemeClr val="accent6"/>
              </a:buClr>
              <a:buFont typeface="Arial" pitchFamily="34" charset="0"/>
              <a:buChar char="–"/>
            </a:pPr>
            <a:r>
              <a:rPr lang="en-US" dirty="0" smtClean="0"/>
              <a:t>Third level</a:t>
            </a:r>
          </a:p>
          <a:p>
            <a:pPr marL="901700" lvl="4" indent="-212725" algn="l" defTabSz="914400" rtl="0" eaLnBrk="1" latinLnBrk="0" hangingPunct="1">
              <a:spcBef>
                <a:spcPts val="600"/>
              </a:spcBef>
              <a:spcAft>
                <a:spcPts val="300"/>
              </a:spcAft>
              <a:buClr>
                <a:schemeClr val="accent1"/>
              </a:buClr>
              <a:buSzPct val="100000"/>
              <a:buFont typeface="Wingdings" pitchFamily="2" charset="2"/>
              <a:buChar char="§"/>
            </a:pPr>
            <a:r>
              <a:rPr lang="en-US" dirty="0" smtClean="0"/>
              <a:t>Fourth level</a:t>
            </a:r>
          </a:p>
        </p:txBody>
      </p:sp>
      <p:pic>
        <p:nvPicPr>
          <p:cNvPr id="12" name="Picture 2" descr="D:\Pristine Template\Pristine Logo\Logo _Final_12 (png).png"/>
          <p:cNvPicPr>
            <a:picLocks noChangeAspect="1" noChangeArrowheads="1"/>
          </p:cNvPicPr>
          <p:nvPr userDrawn="1"/>
        </p:nvPicPr>
        <p:blipFill>
          <a:blip r:embed="rId2" cstate="print"/>
          <a:srcRect/>
          <a:stretch>
            <a:fillRect/>
          </a:stretch>
        </p:blipFill>
        <p:spPr bwMode="auto">
          <a:xfrm>
            <a:off x="8685187" y="7430"/>
            <a:ext cx="1046188" cy="654558"/>
          </a:xfrm>
          <a:prstGeom prst="rect">
            <a:avLst/>
          </a:prstGeom>
          <a:noFill/>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33400" y="64008"/>
            <a:ext cx="8098536" cy="704088"/>
          </a:xfrm>
        </p:spPr>
        <p:txBody>
          <a:bodyPr>
            <a:normAutofit/>
          </a:bodyPr>
          <a:lstStyle>
            <a:lvl1pPr algn="l" defTabSz="914400" rtl="0" eaLnBrk="1" latinLnBrk="0" hangingPunct="1">
              <a:lnSpc>
                <a:spcPts val="2200"/>
              </a:lnSpc>
              <a:spcBef>
                <a:spcPct val="0"/>
              </a:spcBef>
              <a:buNone/>
              <a:defRPr lang="en-US" sz="2200" b="1" kern="1200" dirty="0">
                <a:solidFill>
                  <a:schemeClr val="tx1"/>
                </a:solidFill>
                <a:latin typeface="+mj-lt"/>
                <a:ea typeface="+mj-ea"/>
                <a:cs typeface="+mj-cs"/>
              </a:defRPr>
            </a:lvl1pPr>
          </a:lstStyle>
          <a:p>
            <a:r>
              <a:rPr lang="en-US" dirty="0" smtClean="0"/>
              <a:t>Click to edit Master title style</a:t>
            </a:r>
            <a:endParaRPr lang="en-US" dirty="0"/>
          </a:p>
        </p:txBody>
      </p:sp>
      <p:sp>
        <p:nvSpPr>
          <p:cNvPr id="3" name="Content Placeholder 2"/>
          <p:cNvSpPr>
            <a:spLocks noGrp="1"/>
          </p:cNvSpPr>
          <p:nvPr>
            <p:ph idx="1"/>
          </p:nvPr>
        </p:nvSpPr>
        <p:spPr bwMode="gray">
          <a:xfrm>
            <a:off x="533400" y="1092200"/>
            <a:ext cx="8915400" cy="5041900"/>
          </a:xfrm>
        </p:spPr>
        <p:txBody>
          <a:bodyPr/>
          <a:lstStyle>
            <a:lvl3pPr>
              <a:spcBef>
                <a:spcPts val="300"/>
              </a:spcBef>
              <a:spcAft>
                <a:spcPts val="300"/>
              </a:spcAft>
              <a:defRPr/>
            </a:lvl3pPr>
            <a:lvl4pPr>
              <a:spcBef>
                <a:spcPts val="200"/>
              </a:spcBef>
              <a:spcAft>
                <a:spcPts val="200"/>
              </a:spcAft>
              <a:defRPr/>
            </a:lvl4pPr>
            <a:lvl5pPr>
              <a:spcBef>
                <a:spcPts val="200"/>
              </a:spcBef>
              <a:spcAft>
                <a:spcPts val="200"/>
              </a:spcAf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12"/>
          </p:nvPr>
        </p:nvSpPr>
        <p:spPr bwMode="gray">
          <a:xfrm>
            <a:off x="9410700" y="6492875"/>
            <a:ext cx="495300" cy="365125"/>
          </a:xfrm>
        </p:spPr>
        <p:txBody>
          <a:bodyPr/>
          <a:lstStyle/>
          <a:p>
            <a:fld id="{5A0614AE-7DA6-4443-9A06-FA7BD7CD666D}" type="slidenum">
              <a:rPr lang="en-US" smtClean="0"/>
              <a:pPr/>
              <a:t>‹#›</a:t>
            </a:fld>
            <a:endParaRPr lang="en-US" dirty="0"/>
          </a:p>
        </p:txBody>
      </p:sp>
      <p:cxnSp>
        <p:nvCxnSpPr>
          <p:cNvPr id="11" name="Straight Connector 10"/>
          <p:cNvCxnSpPr/>
          <p:nvPr userDrawn="1"/>
        </p:nvCxnSpPr>
        <p:spPr bwMode="gray">
          <a:xfrm>
            <a:off x="0" y="762000"/>
            <a:ext cx="9906000" cy="1588"/>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bwMode="gray">
          <a:xfrm>
            <a:off x="0" y="821372"/>
            <a:ext cx="9906000" cy="1588"/>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8" name="Picture 2" descr="D:\Pristine Template\Pristine Logo\Logo _Final_12 (png).png"/>
          <p:cNvPicPr>
            <a:picLocks noChangeAspect="1" noChangeArrowheads="1"/>
          </p:cNvPicPr>
          <p:nvPr userDrawn="1"/>
        </p:nvPicPr>
        <p:blipFill>
          <a:blip r:embed="rId2" cstate="print"/>
          <a:srcRect/>
          <a:stretch>
            <a:fillRect/>
          </a:stretch>
        </p:blipFill>
        <p:spPr bwMode="auto">
          <a:xfrm>
            <a:off x="8685187" y="7430"/>
            <a:ext cx="1046188" cy="654558"/>
          </a:xfrm>
          <a:prstGeom prst="rect">
            <a:avLst/>
          </a:prstGeom>
          <a:noFill/>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Tab Slide)">
    <p:spTree>
      <p:nvGrpSpPr>
        <p:cNvPr id="1" name=""/>
        <p:cNvGrpSpPr/>
        <p:nvPr/>
      </p:nvGrpSpPr>
      <p:grpSpPr>
        <a:xfrm>
          <a:off x="0" y="0"/>
          <a:ext cx="0" cy="0"/>
          <a:chOff x="0" y="0"/>
          <a:chExt cx="0" cy="0"/>
        </a:xfrm>
      </p:grpSpPr>
      <p:grpSp>
        <p:nvGrpSpPr>
          <p:cNvPr id="10" name="Group 7"/>
          <p:cNvGrpSpPr/>
          <p:nvPr userDrawn="1"/>
        </p:nvGrpSpPr>
        <p:grpSpPr bwMode="gray">
          <a:xfrm>
            <a:off x="0" y="762000"/>
            <a:ext cx="9906000" cy="60960"/>
            <a:chOff x="0" y="762000"/>
            <a:chExt cx="9906000" cy="60960"/>
          </a:xfrm>
        </p:grpSpPr>
        <p:cxnSp>
          <p:nvCxnSpPr>
            <p:cNvPr id="11" name="Straight Connector 10"/>
            <p:cNvCxnSpPr/>
            <p:nvPr userDrawn="1"/>
          </p:nvCxnSpPr>
          <p:spPr bwMode="gray">
            <a:xfrm>
              <a:off x="0" y="762000"/>
              <a:ext cx="9906000" cy="1588"/>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bwMode="gray">
            <a:xfrm>
              <a:off x="0" y="821372"/>
              <a:ext cx="9906000" cy="1588"/>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9" name="Content Placeholder 8"/>
          <p:cNvSpPr>
            <a:spLocks noGrp="1"/>
          </p:cNvSpPr>
          <p:nvPr>
            <p:ph sz="quarter" idx="10"/>
          </p:nvPr>
        </p:nvSpPr>
        <p:spPr>
          <a:xfrm>
            <a:off x="533400" y="1092200"/>
            <a:ext cx="8915400" cy="5041900"/>
          </a:xfrm>
        </p:spPr>
        <p:txBody>
          <a:bodyPr/>
          <a:lstStyle>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1"/>
          <p:cNvSpPr>
            <a:spLocks noGrp="1"/>
          </p:cNvSpPr>
          <p:nvPr>
            <p:ph type="title"/>
          </p:nvPr>
        </p:nvSpPr>
        <p:spPr bwMode="gray">
          <a:xfrm>
            <a:off x="533400" y="64008"/>
            <a:ext cx="8098536" cy="704088"/>
          </a:xfrm>
        </p:spPr>
        <p:txBody>
          <a:bodyPr>
            <a:normAutofit/>
          </a:bodyPr>
          <a:lstStyle>
            <a:lvl1pPr algn="l" defTabSz="914400" rtl="0" eaLnBrk="1" latinLnBrk="0" hangingPunct="1">
              <a:lnSpc>
                <a:spcPts val="2200"/>
              </a:lnSpc>
              <a:spcBef>
                <a:spcPct val="0"/>
              </a:spcBef>
              <a:buNone/>
              <a:defRPr lang="en-US" sz="2200" b="1" kern="1200" dirty="0">
                <a:solidFill>
                  <a:schemeClr val="tx1"/>
                </a:solidFill>
                <a:latin typeface="+mj-lt"/>
                <a:ea typeface="+mj-ea"/>
                <a:cs typeface="+mj-cs"/>
              </a:defRPr>
            </a:lvl1pPr>
          </a:lstStyle>
          <a:p>
            <a:r>
              <a:rPr lang="en-US" dirty="0" smtClean="0"/>
              <a:t>Click to edit Master title style</a:t>
            </a:r>
            <a:endParaRPr lang="en-US" dirty="0"/>
          </a:p>
        </p:txBody>
      </p:sp>
      <p:pic>
        <p:nvPicPr>
          <p:cNvPr id="13" name="Picture 2" descr="D:\Pristine Template\Pristine Logo\Logo _Final_12 (png).png"/>
          <p:cNvPicPr>
            <a:picLocks noChangeAspect="1" noChangeArrowheads="1"/>
          </p:cNvPicPr>
          <p:nvPr userDrawn="1"/>
        </p:nvPicPr>
        <p:blipFill>
          <a:blip r:embed="rId2" cstate="print"/>
          <a:srcRect/>
          <a:stretch>
            <a:fillRect/>
          </a:stretch>
        </p:blipFill>
        <p:spPr bwMode="auto">
          <a:xfrm>
            <a:off x="8685187" y="7430"/>
            <a:ext cx="1046188" cy="654558"/>
          </a:xfrm>
          <a:prstGeom prst="rect">
            <a:avLst/>
          </a:prstGeom>
          <a:noFill/>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33400" y="64008"/>
            <a:ext cx="8098536" cy="704088"/>
          </a:xfrm>
        </p:spPr>
        <p:txBody>
          <a:bodyPr>
            <a:normAutofit/>
          </a:bodyPr>
          <a:lstStyle>
            <a:lvl1pPr algn="l" defTabSz="914400" rtl="0" eaLnBrk="1" latinLnBrk="0" hangingPunct="1">
              <a:lnSpc>
                <a:spcPts val="2200"/>
              </a:lnSpc>
              <a:spcBef>
                <a:spcPct val="0"/>
              </a:spcBef>
              <a:buNone/>
              <a:defRPr lang="en-US" sz="2200" b="1" kern="1200" dirty="0">
                <a:solidFill>
                  <a:schemeClr val="tx1"/>
                </a:solidFill>
                <a:latin typeface="+mj-lt"/>
                <a:ea typeface="+mj-ea"/>
                <a:cs typeface="+mj-cs"/>
              </a:defRPr>
            </a:lvl1pPr>
          </a:lstStyle>
          <a:p>
            <a:r>
              <a:rPr lang="en-US" dirty="0" smtClean="0"/>
              <a:t>Click to edit Master title style</a:t>
            </a:r>
            <a:endParaRPr lang="en-US" dirty="0"/>
          </a:p>
        </p:txBody>
      </p:sp>
      <p:sp>
        <p:nvSpPr>
          <p:cNvPr id="3" name="Content Placeholder 2"/>
          <p:cNvSpPr>
            <a:spLocks noGrp="1"/>
          </p:cNvSpPr>
          <p:nvPr>
            <p:ph sz="half" idx="1"/>
          </p:nvPr>
        </p:nvSpPr>
        <p:spPr bwMode="gray">
          <a:xfrm>
            <a:off x="533400" y="1092200"/>
            <a:ext cx="4337050" cy="5041900"/>
          </a:xfrm>
        </p:spPr>
        <p:txBody>
          <a:bodyPr/>
          <a:lstStyle>
            <a:lvl1pPr>
              <a:defRPr sz="1700"/>
            </a:lvl1pPr>
            <a:lvl2pPr>
              <a:defRPr sz="1700"/>
            </a:lvl2pPr>
            <a:lvl3pPr>
              <a:defRPr sz="1500"/>
            </a:lvl3pPr>
            <a:lvl4pPr>
              <a:defRPr sz="1500"/>
            </a:lvl4pPr>
            <a:lvl5pPr>
              <a:defRPr sz="13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bwMode="gray">
          <a:xfrm>
            <a:off x="5088834" y="1092200"/>
            <a:ext cx="4334256" cy="5041900"/>
          </a:xfrm>
        </p:spPr>
        <p:txBody>
          <a:bodyPr/>
          <a:lstStyle>
            <a:lvl1pPr>
              <a:defRPr sz="1700"/>
            </a:lvl1pPr>
            <a:lvl2pPr>
              <a:defRPr sz="1700"/>
            </a:lvl2pPr>
            <a:lvl3pPr>
              <a:defRPr sz="1500"/>
            </a:lvl3pPr>
            <a:lvl4pPr>
              <a:defRPr sz="1500"/>
            </a:lvl4pPr>
            <a:lvl5pPr>
              <a:defRPr sz="13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5"/>
          <p:cNvSpPr>
            <a:spLocks noGrp="1"/>
          </p:cNvSpPr>
          <p:nvPr>
            <p:ph type="sldNum" sz="quarter" idx="12"/>
          </p:nvPr>
        </p:nvSpPr>
        <p:spPr bwMode="gray">
          <a:xfrm>
            <a:off x="9410700" y="6492875"/>
            <a:ext cx="495300" cy="365125"/>
          </a:xfrm>
        </p:spPr>
        <p:txBody>
          <a:bodyPr/>
          <a:lstStyle/>
          <a:p>
            <a:fld id="{5A0614AE-7DA6-4443-9A06-FA7BD7CD666D}" type="slidenum">
              <a:rPr lang="en-US" smtClean="0"/>
              <a:pPr/>
              <a:t>‹#›</a:t>
            </a:fld>
            <a:endParaRPr lang="en-US" dirty="0"/>
          </a:p>
        </p:txBody>
      </p:sp>
      <p:grpSp>
        <p:nvGrpSpPr>
          <p:cNvPr id="11" name="Group 7"/>
          <p:cNvGrpSpPr/>
          <p:nvPr userDrawn="1"/>
        </p:nvGrpSpPr>
        <p:grpSpPr bwMode="gray">
          <a:xfrm>
            <a:off x="0" y="762000"/>
            <a:ext cx="9906000" cy="60960"/>
            <a:chOff x="0" y="762000"/>
            <a:chExt cx="9906000" cy="60960"/>
          </a:xfrm>
        </p:grpSpPr>
        <p:cxnSp>
          <p:nvCxnSpPr>
            <p:cNvPr id="12" name="Straight Connector 11"/>
            <p:cNvCxnSpPr/>
            <p:nvPr userDrawn="1"/>
          </p:nvCxnSpPr>
          <p:spPr bwMode="gray">
            <a:xfrm>
              <a:off x="0" y="762000"/>
              <a:ext cx="9906000" cy="1588"/>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bwMode="gray">
            <a:xfrm>
              <a:off x="0" y="821372"/>
              <a:ext cx="9906000" cy="1588"/>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pic>
        <p:nvPicPr>
          <p:cNvPr id="14" name="Picture 2" descr="D:\Pristine Template\Pristine Logo\Logo _Final_12 (png).png"/>
          <p:cNvPicPr>
            <a:picLocks noChangeAspect="1" noChangeArrowheads="1"/>
          </p:cNvPicPr>
          <p:nvPr userDrawn="1"/>
        </p:nvPicPr>
        <p:blipFill>
          <a:blip r:embed="rId2" cstate="print"/>
          <a:srcRect/>
          <a:stretch>
            <a:fillRect/>
          </a:stretch>
        </p:blipFill>
        <p:spPr bwMode="auto">
          <a:xfrm>
            <a:off x="8685187" y="7430"/>
            <a:ext cx="1046188" cy="654558"/>
          </a:xfrm>
          <a:prstGeom prst="rect">
            <a:avLst/>
          </a:prstGeom>
          <a:noFill/>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33400" y="64008"/>
            <a:ext cx="8098536" cy="704088"/>
          </a:xfrm>
        </p:spPr>
        <p:txBody>
          <a:bodyPr>
            <a:normAutofit/>
          </a:bodyPr>
          <a:lstStyle>
            <a:lvl1pPr algn="l" defTabSz="914400" rtl="0" eaLnBrk="1" latinLnBrk="0" hangingPunct="1">
              <a:lnSpc>
                <a:spcPts val="2200"/>
              </a:lnSpc>
              <a:spcBef>
                <a:spcPct val="0"/>
              </a:spcBef>
              <a:buNone/>
              <a:defRPr lang="en-US" sz="2200" b="1" kern="1200" dirty="0">
                <a:solidFill>
                  <a:schemeClr val="tx1"/>
                </a:solidFill>
                <a:latin typeface="+mj-lt"/>
                <a:ea typeface="+mj-ea"/>
                <a:cs typeface="+mj-cs"/>
              </a:defRPr>
            </a:lvl1pPr>
          </a:lstStyle>
          <a:p>
            <a:r>
              <a:rPr lang="en-US" dirty="0" smtClean="0"/>
              <a:t>Click to edit Master title style</a:t>
            </a:r>
            <a:endParaRPr lang="en-US" dirty="0"/>
          </a:p>
        </p:txBody>
      </p:sp>
      <p:sp>
        <p:nvSpPr>
          <p:cNvPr id="4" name="Content Placeholder 3"/>
          <p:cNvSpPr>
            <a:spLocks noGrp="1"/>
          </p:cNvSpPr>
          <p:nvPr>
            <p:ph sz="half" idx="2"/>
          </p:nvPr>
        </p:nvSpPr>
        <p:spPr bwMode="gray">
          <a:xfrm>
            <a:off x="533400" y="1092200"/>
            <a:ext cx="5715000" cy="5041900"/>
          </a:xfrm>
        </p:spPr>
        <p:txBody>
          <a:bodyPr/>
          <a:lstStyle>
            <a:lvl1pPr>
              <a:defRPr sz="1700"/>
            </a:lvl1pPr>
            <a:lvl2pPr>
              <a:defRPr sz="1700"/>
            </a:lvl2pPr>
            <a:lvl3pPr>
              <a:defRPr sz="1500"/>
            </a:lvl3pPr>
            <a:lvl4pPr>
              <a:defRPr sz="1500"/>
            </a:lvl4pPr>
            <a:lvl5pPr>
              <a:defRPr sz="13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4"/>
          </p:nvPr>
        </p:nvSpPr>
        <p:spPr bwMode="gray">
          <a:xfrm>
            <a:off x="6400801" y="1092200"/>
            <a:ext cx="3009900" cy="5041900"/>
          </a:xfrm>
        </p:spPr>
        <p:txBody>
          <a:bodyPr/>
          <a:lstStyle>
            <a:lvl1pPr>
              <a:defRPr sz="1700"/>
            </a:lvl1pPr>
            <a:lvl2pPr>
              <a:defRPr sz="1700"/>
            </a:lvl2pPr>
            <a:lvl3pPr>
              <a:defRPr sz="1500"/>
            </a:lvl3pPr>
            <a:lvl4pPr>
              <a:defRPr sz="1500"/>
            </a:lvl4pPr>
            <a:lvl5pPr>
              <a:defRPr sz="13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Slide Number Placeholder 5"/>
          <p:cNvSpPr>
            <a:spLocks noGrp="1"/>
          </p:cNvSpPr>
          <p:nvPr>
            <p:ph type="sldNum" sz="quarter" idx="12"/>
          </p:nvPr>
        </p:nvSpPr>
        <p:spPr bwMode="gray">
          <a:xfrm>
            <a:off x="9410700" y="6492875"/>
            <a:ext cx="495300" cy="365125"/>
          </a:xfrm>
        </p:spPr>
        <p:txBody>
          <a:bodyPr/>
          <a:lstStyle/>
          <a:p>
            <a:fld id="{5A0614AE-7DA6-4443-9A06-FA7BD7CD666D}" type="slidenum">
              <a:rPr lang="en-US" smtClean="0"/>
              <a:pPr/>
              <a:t>‹#›</a:t>
            </a:fld>
            <a:endParaRPr lang="en-US" dirty="0"/>
          </a:p>
        </p:txBody>
      </p:sp>
      <p:grpSp>
        <p:nvGrpSpPr>
          <p:cNvPr id="14" name="Group 7"/>
          <p:cNvGrpSpPr/>
          <p:nvPr userDrawn="1"/>
        </p:nvGrpSpPr>
        <p:grpSpPr bwMode="gray">
          <a:xfrm>
            <a:off x="0" y="762000"/>
            <a:ext cx="9906000" cy="60960"/>
            <a:chOff x="0" y="762000"/>
            <a:chExt cx="9906000" cy="60960"/>
          </a:xfrm>
        </p:grpSpPr>
        <p:cxnSp>
          <p:nvCxnSpPr>
            <p:cNvPr id="15" name="Straight Connector 14"/>
            <p:cNvCxnSpPr/>
            <p:nvPr userDrawn="1"/>
          </p:nvCxnSpPr>
          <p:spPr bwMode="gray">
            <a:xfrm>
              <a:off x="0" y="762000"/>
              <a:ext cx="9906000" cy="1588"/>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bwMode="gray">
            <a:xfrm>
              <a:off x="0" y="821372"/>
              <a:ext cx="9906000" cy="1588"/>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pic>
        <p:nvPicPr>
          <p:cNvPr id="11" name="Picture 2" descr="D:\Pristine Template\Pristine Logo\Logo _Final_12 (png).png"/>
          <p:cNvPicPr>
            <a:picLocks noChangeAspect="1" noChangeArrowheads="1"/>
          </p:cNvPicPr>
          <p:nvPr userDrawn="1"/>
        </p:nvPicPr>
        <p:blipFill>
          <a:blip r:embed="rId2" cstate="print"/>
          <a:srcRect/>
          <a:stretch>
            <a:fillRect/>
          </a:stretch>
        </p:blipFill>
        <p:spPr bwMode="auto">
          <a:xfrm>
            <a:off x="8685187" y="7430"/>
            <a:ext cx="1046188" cy="654558"/>
          </a:xfrm>
          <a:prstGeom prst="rect">
            <a:avLst/>
          </a:prstGeom>
          <a:noFill/>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33400" y="64008"/>
            <a:ext cx="8098536" cy="704088"/>
          </a:xfrm>
        </p:spPr>
        <p:txBody>
          <a:bodyPr>
            <a:normAutofit/>
          </a:bodyPr>
          <a:lstStyle>
            <a:lvl1pPr algn="l" defTabSz="914400" rtl="0" eaLnBrk="1" latinLnBrk="0" hangingPunct="1">
              <a:lnSpc>
                <a:spcPts val="2200"/>
              </a:lnSpc>
              <a:spcBef>
                <a:spcPct val="0"/>
              </a:spcBef>
              <a:buNone/>
              <a:defRPr lang="en-US" sz="2200" b="1" kern="1200" dirty="0">
                <a:solidFill>
                  <a:schemeClr val="tx1"/>
                </a:solidFill>
                <a:latin typeface="+mj-lt"/>
                <a:ea typeface="+mj-ea"/>
                <a:cs typeface="+mj-cs"/>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bwMode="gray">
          <a:xfrm>
            <a:off x="9410700" y="6492875"/>
            <a:ext cx="495300" cy="365125"/>
          </a:xfrm>
        </p:spPr>
        <p:txBody>
          <a:bodyPr/>
          <a:lstStyle/>
          <a:p>
            <a:fld id="{5A0614AE-7DA6-4443-9A06-FA7BD7CD666D}" type="slidenum">
              <a:rPr lang="en-US" smtClean="0"/>
              <a:pPr/>
              <a:t>‹#›</a:t>
            </a:fld>
            <a:endParaRPr lang="en-US" dirty="0"/>
          </a:p>
        </p:txBody>
      </p:sp>
      <p:grpSp>
        <p:nvGrpSpPr>
          <p:cNvPr id="9" name="Group 7"/>
          <p:cNvGrpSpPr/>
          <p:nvPr userDrawn="1"/>
        </p:nvGrpSpPr>
        <p:grpSpPr bwMode="gray">
          <a:xfrm>
            <a:off x="0" y="762000"/>
            <a:ext cx="9906000" cy="60960"/>
            <a:chOff x="0" y="762000"/>
            <a:chExt cx="9906000" cy="60960"/>
          </a:xfrm>
        </p:grpSpPr>
        <p:cxnSp>
          <p:nvCxnSpPr>
            <p:cNvPr id="10" name="Straight Connector 9"/>
            <p:cNvCxnSpPr/>
            <p:nvPr userDrawn="1"/>
          </p:nvCxnSpPr>
          <p:spPr bwMode="gray">
            <a:xfrm>
              <a:off x="0" y="762000"/>
              <a:ext cx="9906000" cy="1588"/>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bwMode="gray">
            <a:xfrm>
              <a:off x="0" y="821372"/>
              <a:ext cx="9906000" cy="1588"/>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pic>
        <p:nvPicPr>
          <p:cNvPr id="12" name="Picture 2" descr="D:\Pristine Template\Pristine Logo\Logo _Final_12 (png).png"/>
          <p:cNvPicPr>
            <a:picLocks noChangeAspect="1" noChangeArrowheads="1"/>
          </p:cNvPicPr>
          <p:nvPr userDrawn="1"/>
        </p:nvPicPr>
        <p:blipFill>
          <a:blip r:embed="rId2" cstate="print"/>
          <a:srcRect/>
          <a:stretch>
            <a:fillRect/>
          </a:stretch>
        </p:blipFill>
        <p:spPr bwMode="auto">
          <a:xfrm>
            <a:off x="8685187" y="7430"/>
            <a:ext cx="1046188" cy="654558"/>
          </a:xfrm>
          <a:prstGeom prst="rect">
            <a:avLst/>
          </a:prstGeom>
          <a:noFill/>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533400" y="62630"/>
            <a:ext cx="8100060" cy="701458"/>
          </a:xfrm>
          <a:prstGeom prst="rect">
            <a:avLst/>
          </a:prstGeom>
        </p:spPr>
        <p:txBody>
          <a:bodyPr vert="horz" lIns="45720" tIns="45720" rIns="45720" bIns="45720" rtlCol="0" anchor="b" anchorCtr="0">
            <a:normAutofit/>
          </a:bodyPr>
          <a:lstStyle/>
          <a:p>
            <a:r>
              <a:rPr lang="en-US" dirty="0" smtClean="0"/>
              <a:t>Click to edit Master title style</a:t>
            </a:r>
            <a:endParaRPr lang="en-US" dirty="0"/>
          </a:p>
        </p:txBody>
      </p:sp>
      <p:sp>
        <p:nvSpPr>
          <p:cNvPr id="3" name="Text Placeholder 2"/>
          <p:cNvSpPr>
            <a:spLocks noGrp="1"/>
          </p:cNvSpPr>
          <p:nvPr>
            <p:ph type="body" idx="1"/>
          </p:nvPr>
        </p:nvSpPr>
        <p:spPr bwMode="gray">
          <a:xfrm>
            <a:off x="533400" y="1092200"/>
            <a:ext cx="8915400" cy="5041900"/>
          </a:xfrm>
          <a:prstGeom prst="rect">
            <a:avLst/>
          </a:prstGeom>
        </p:spPr>
        <p:txBody>
          <a:bodyPr vert="horz" lIns="45720" tIns="45720" rIns="4572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bwMode="gray">
          <a:xfrm>
            <a:off x="9436100" y="6492875"/>
            <a:ext cx="4699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0614AE-7DA6-4443-9A06-FA7BD7CD666D}" type="slidenum">
              <a:rPr lang="en-US" smtClean="0"/>
              <a:pPr/>
              <a:t>‹#›</a:t>
            </a:fld>
            <a:endParaRPr lang="en-US" dirty="0"/>
          </a:p>
        </p:txBody>
      </p:sp>
      <p:sp>
        <p:nvSpPr>
          <p:cNvPr id="9" name="Footer Placeholder 4"/>
          <p:cNvSpPr txBox="1">
            <a:spLocks/>
          </p:cNvSpPr>
          <p:nvPr/>
        </p:nvSpPr>
        <p:spPr bwMode="gray">
          <a:xfrm>
            <a:off x="506413" y="6493510"/>
            <a:ext cx="1398587" cy="365125"/>
          </a:xfrm>
          <a:prstGeom prst="rect">
            <a:avLst/>
          </a:prstGeom>
        </p:spPr>
        <p:txBody>
          <a:bodyPr vert="horz" lIns="0" tIns="45720" rIns="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srgbClr val="595959"/>
                </a:solidFill>
                <a:effectLst/>
                <a:uLnTx/>
                <a:uFillTx/>
                <a:latin typeface="+mn-lt"/>
                <a:ea typeface="+mn-ea"/>
                <a:cs typeface="+mn-cs"/>
              </a:rPr>
              <a:t>© EduPristine </a:t>
            </a:r>
            <a:endParaRPr kumimoji="0" lang="en-US" sz="1200" b="1" i="0" u="none" strike="noStrike" kern="1200" cap="none" spc="0" normalizeH="0" baseline="0" noProof="0" dirty="0">
              <a:ln>
                <a:noFill/>
              </a:ln>
              <a:solidFill>
                <a:srgbClr val="595959"/>
              </a:solidFill>
              <a:effectLst/>
              <a:uLnTx/>
              <a:uFillTx/>
              <a:latin typeface="+mn-lt"/>
              <a:ea typeface="+mn-ea"/>
              <a:cs typeface="+mn-cs"/>
            </a:endParaRPr>
          </a:p>
        </p:txBody>
      </p:sp>
      <p:cxnSp>
        <p:nvCxnSpPr>
          <p:cNvPr id="10" name="Straight Connector 9"/>
          <p:cNvCxnSpPr/>
          <p:nvPr/>
        </p:nvCxnSpPr>
        <p:spPr bwMode="gray">
          <a:xfrm flipH="1">
            <a:off x="1429544" y="6492875"/>
            <a:ext cx="1588" cy="36576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Footer Placeholder 4"/>
          <p:cNvSpPr txBox="1">
            <a:spLocks/>
          </p:cNvSpPr>
          <p:nvPr/>
        </p:nvSpPr>
        <p:spPr bwMode="gray">
          <a:xfrm>
            <a:off x="1511300" y="6493510"/>
            <a:ext cx="3136900" cy="365125"/>
          </a:xfrm>
          <a:prstGeom prst="rect">
            <a:avLst/>
          </a:prstGeom>
        </p:spPr>
        <p:txBody>
          <a:bodyPr vert="horz" lIns="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rgbClr val="595959"/>
                </a:solidFill>
                <a:effectLst/>
                <a:uLnTx/>
                <a:uFillTx/>
                <a:latin typeface="+mn-lt"/>
                <a:ea typeface="+mn-ea"/>
                <a:cs typeface="+mn-cs"/>
              </a:rPr>
              <a:t>For HIVE (Confidential)</a:t>
            </a:r>
            <a:endParaRPr kumimoji="0" lang="en-US" sz="1200" b="0" i="0" u="none" strike="noStrike" kern="1200" cap="none" spc="0" normalizeH="0" baseline="0" noProof="0" dirty="0">
              <a:ln>
                <a:noFill/>
              </a:ln>
              <a:solidFill>
                <a:srgbClr val="595959"/>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56" r:id="rId3"/>
    <p:sldLayoutId id="2147483655" r:id="rId4"/>
    <p:sldLayoutId id="2147483650" r:id="rId5"/>
    <p:sldLayoutId id="2147483651" r:id="rId6"/>
    <p:sldLayoutId id="2147483652" r:id="rId7"/>
    <p:sldLayoutId id="2147483653" r:id="rId8"/>
    <p:sldLayoutId id="2147483654" r:id="rId9"/>
    <p:sldLayoutId id="2147483657" r:id="rId10"/>
    <p:sldLayoutId id="2147483661" r:id="rId11"/>
  </p:sldLayoutIdLst>
  <p:hf hdr="0" dt="0"/>
  <p:txStyles>
    <p:titleStyle>
      <a:lvl1pPr algn="l" defTabSz="914400" rtl="0" eaLnBrk="1" latinLnBrk="0" hangingPunct="1">
        <a:lnSpc>
          <a:spcPts val="2200"/>
        </a:lnSpc>
        <a:spcBef>
          <a:spcPct val="0"/>
        </a:spcBef>
        <a:buNone/>
        <a:defRPr sz="2200" b="1" kern="1200">
          <a:solidFill>
            <a:schemeClr val="tx1"/>
          </a:solidFill>
          <a:latin typeface="+mj-lt"/>
          <a:ea typeface="+mj-ea"/>
          <a:cs typeface="+mj-cs"/>
        </a:defRPr>
      </a:lvl1pPr>
    </p:titleStyle>
    <p:bodyStyle>
      <a:lvl1pPr marL="0" indent="0" algn="l" defTabSz="914400" rtl="0" eaLnBrk="1" latinLnBrk="0" hangingPunct="1">
        <a:spcBef>
          <a:spcPts val="800"/>
        </a:spcBef>
        <a:spcAft>
          <a:spcPts val="900"/>
        </a:spcAft>
        <a:buFont typeface="Arial" pitchFamily="34" charset="0"/>
        <a:buNone/>
        <a:defRPr sz="1700" kern="1200">
          <a:solidFill>
            <a:schemeClr val="tx1"/>
          </a:solidFill>
          <a:latin typeface="+mn-lt"/>
          <a:ea typeface="+mn-ea"/>
          <a:cs typeface="+mn-cs"/>
        </a:defRPr>
      </a:lvl1pPr>
      <a:lvl2pPr marL="225425" indent="-225425" algn="l" defTabSz="914400" rtl="0" eaLnBrk="1" latinLnBrk="0" hangingPunct="1">
        <a:spcBef>
          <a:spcPts val="400"/>
        </a:spcBef>
        <a:spcAft>
          <a:spcPts val="400"/>
        </a:spcAft>
        <a:buClr>
          <a:srgbClr val="1F497D"/>
        </a:buClr>
        <a:buFont typeface="Wingdings" pitchFamily="2" charset="2"/>
        <a:buChar char="§"/>
        <a:defRPr sz="1700" kern="1200">
          <a:solidFill>
            <a:schemeClr val="tx1"/>
          </a:solidFill>
          <a:latin typeface="+mn-lt"/>
          <a:ea typeface="+mn-ea"/>
          <a:cs typeface="+mn-cs"/>
        </a:defRPr>
      </a:lvl2pPr>
      <a:lvl3pPr marL="463550" indent="-238125" algn="l" defTabSz="914400" rtl="0" eaLnBrk="1" latinLnBrk="0" hangingPunct="1">
        <a:spcBef>
          <a:spcPts val="300"/>
        </a:spcBef>
        <a:spcAft>
          <a:spcPts val="300"/>
        </a:spcAft>
        <a:buClr>
          <a:srgbClr val="595959"/>
        </a:buClr>
        <a:buFont typeface="Calibri" pitchFamily="34" charset="0"/>
        <a:buChar char="•"/>
        <a:defRPr sz="1500" kern="1200">
          <a:solidFill>
            <a:schemeClr val="tx1"/>
          </a:solidFill>
          <a:latin typeface="+mn-lt"/>
          <a:ea typeface="+mn-ea"/>
          <a:cs typeface="+mn-cs"/>
        </a:defRPr>
      </a:lvl3pPr>
      <a:lvl4pPr marL="688975" indent="-225425" algn="l" defTabSz="914400" rtl="0" eaLnBrk="1" latinLnBrk="0" hangingPunct="1">
        <a:spcBef>
          <a:spcPts val="200"/>
        </a:spcBef>
        <a:spcAft>
          <a:spcPts val="200"/>
        </a:spcAft>
        <a:buClr>
          <a:schemeClr val="accent6"/>
        </a:buClr>
        <a:buFont typeface="Arial" pitchFamily="34" charset="0"/>
        <a:buChar char="–"/>
        <a:defRPr sz="1500" kern="1200">
          <a:solidFill>
            <a:schemeClr val="tx1"/>
          </a:solidFill>
          <a:latin typeface="+mn-lt"/>
          <a:ea typeface="+mn-ea"/>
          <a:cs typeface="+mn-cs"/>
        </a:defRPr>
      </a:lvl4pPr>
      <a:lvl5pPr marL="901700" indent="-212725" algn="l" defTabSz="914400" rtl="0" eaLnBrk="1" latinLnBrk="0" hangingPunct="1">
        <a:spcBef>
          <a:spcPts val="200"/>
        </a:spcBef>
        <a:spcAft>
          <a:spcPts val="200"/>
        </a:spcAft>
        <a:buClr>
          <a:srgbClr val="4F81BD"/>
        </a:buClr>
        <a:buSzPct val="100000"/>
        <a:buFont typeface="Wingdings" pitchFamily="2" charset="2"/>
        <a:buChar char="§"/>
        <a:defRPr sz="13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vmlDrawing" Target="../drawings/vmlDrawing1.vml"/><Relationship Id="rId6" Type="http://schemas.openxmlformats.org/officeDocument/2006/relationships/image" Target="../media/image7.wmf"/><Relationship Id="rId5" Type="http://schemas.openxmlformats.org/officeDocument/2006/relationships/oleObject" Target="../embeddings/oleObject1.bin"/><Relationship Id="rId4" Type="http://schemas.openxmlformats.org/officeDocument/2006/relationships/hyperlink" Target="http://movielens.or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11.wmf"/><Relationship Id="rId5" Type="http://schemas.openxmlformats.org/officeDocument/2006/relationships/oleObject" Target="../embeddings/oleObject3.bin"/><Relationship Id="rId4" Type="http://schemas.openxmlformats.org/officeDocument/2006/relationships/image" Target="../media/image10.wmf"/></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hyperlink" Target="https://pig.apache.org/docs/r0.7.0/piglatin_ref2.html#DESCRIBE" TargetMode="External"/><Relationship Id="rId2" Type="http://schemas.openxmlformats.org/officeDocument/2006/relationships/hyperlink" Target="https://pig.apache.org/docs/r0.7.0/piglatin_ref2.html#ILLUSTRATE" TargetMode="External"/><Relationship Id="rId1" Type="http://schemas.openxmlformats.org/officeDocument/2006/relationships/slideLayout" Target="../slideLayouts/slideLayout4.xml"/><Relationship Id="rId4" Type="http://schemas.openxmlformats.org/officeDocument/2006/relationships/hyperlink" Target="https://pig.apache.org/docs/r0.7.0/piglatin_ref2.html#EXPLAIN"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hyperlink" Target="https://pig.apache.org/" TargetMode="External"/><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7" name="Shape 147"/>
          <p:cNvSpPr txBox="1">
            <a:spLocks noGrp="1"/>
          </p:cNvSpPr>
          <p:nvPr>
            <p:ph type="ctrTitle"/>
          </p:nvPr>
        </p:nvSpPr>
        <p:spPr>
          <a:xfrm>
            <a:off x="4023756" y="3810000"/>
            <a:ext cx="5386944" cy="838200"/>
          </a:xfrm>
          <a:prstGeom prst="rect">
            <a:avLst/>
          </a:prstGeom>
        </p:spPr>
        <p:txBody>
          <a:bodyPr vert="horz" lIns="45720" tIns="45720" rIns="45720" bIns="45720" rtlCol="0" anchor="b" anchorCtr="0">
            <a:noAutofit/>
          </a:bodyPr>
          <a:lstStyle/>
          <a:p>
            <a:r>
              <a:rPr lang="en-US" sz="2800" dirty="0" smtClean="0"/>
              <a:t>Apache Pig</a:t>
            </a:r>
            <a:endParaRPr lang="en-US" sz="2800" dirty="0"/>
          </a:p>
        </p:txBody>
      </p:sp>
      <p:sp>
        <p:nvSpPr>
          <p:cNvPr id="146" name="Shape 146"/>
          <p:cNvSpPr txBox="1">
            <a:spLocks noGrp="1"/>
          </p:cNvSpPr>
          <p:nvPr>
            <p:ph type="sldNum" sz="quarter" idx="4294967295"/>
          </p:nvPr>
        </p:nvSpPr>
        <p:spPr>
          <a:xfrm>
            <a:off x="9410700" y="6492875"/>
            <a:ext cx="495300"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dirty="0"/>
              <a:t> </a:t>
            </a:r>
          </a:p>
        </p:txBody>
      </p:sp>
      <p:pic>
        <p:nvPicPr>
          <p:cNvPr id="7" name="Content Placeholder 1"/>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7086600" y="1981200"/>
            <a:ext cx="2084388" cy="3134566"/>
          </a:xfrm>
          <a:prstGeom prst="rect">
            <a:avLst/>
          </a:prstGeom>
        </p:spPr>
      </p:pic>
    </p:spTree>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Pig Execution Mode</a:t>
            </a: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10</a:t>
            </a:fld>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524000"/>
            <a:ext cx="9677400" cy="3727246"/>
          </a:xfrm>
        </p:spPr>
      </p:pic>
    </p:spTree>
    <p:extLst>
      <p:ext uri="{BB962C8B-B14F-4D97-AF65-F5344CB8AC3E}">
        <p14:creationId xmlns:p14="http://schemas.microsoft.com/office/powerpoint/2010/main" val="2763694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4" name="Shape 204"/>
          <p:cNvSpPr txBox="1">
            <a:spLocks noGrp="1"/>
          </p:cNvSpPr>
          <p:nvPr>
            <p:ph type="title"/>
          </p:nvPr>
        </p:nvSpPr>
        <p:spPr>
          <a:prstGeom prst="rect">
            <a:avLst/>
          </a:prstGeom>
        </p:spPr>
        <p:txBody>
          <a:bodyPr vert="horz" lIns="45720" tIns="45720" rIns="45720" bIns="45720" rtlCol="0" anchor="b" anchorCtr="0">
            <a:normAutofit/>
          </a:bodyPr>
          <a:lstStyle/>
          <a:p>
            <a:pPr marL="0" marR="0" lvl="0" indent="0">
              <a:buClr>
                <a:schemeClr val="dk1"/>
              </a:buClr>
              <a:buSzPct val="25000"/>
            </a:pPr>
            <a:r>
              <a:rPr dirty="0" smtClean="0">
                <a:sym typeface="Calibri"/>
              </a:rPr>
              <a:t>Pig</a:t>
            </a:r>
            <a:endParaRPr dirty="0">
              <a:sym typeface="Calibri"/>
            </a:endParaRPr>
          </a:p>
        </p:txBody>
      </p:sp>
      <p:sp>
        <p:nvSpPr>
          <p:cNvPr id="5" name="Content Placeholder 4"/>
          <p:cNvSpPr>
            <a:spLocks noGrp="1"/>
          </p:cNvSpPr>
          <p:nvPr>
            <p:ph idx="1"/>
          </p:nvPr>
        </p:nvSpPr>
        <p:spPr>
          <a:xfrm>
            <a:off x="533400" y="1092200"/>
            <a:ext cx="8915400" cy="4832092"/>
          </a:xfrm>
        </p:spPr>
        <p:txBody>
          <a:bodyPr wrap="square">
            <a:noAutofit/>
          </a:bodyPr>
          <a:lstStyle/>
          <a:p>
            <a:pPr>
              <a:spcBef>
                <a:spcPts val="400"/>
              </a:spcBef>
              <a:spcAft>
                <a:spcPts val="400"/>
              </a:spcAft>
            </a:pPr>
            <a:r>
              <a:rPr lang="en-US" b="1" dirty="0" smtClean="0"/>
              <a:t>Pig Latin</a:t>
            </a:r>
          </a:p>
          <a:p>
            <a:pPr>
              <a:spcBef>
                <a:spcPts val="400"/>
              </a:spcBef>
              <a:spcAft>
                <a:spcPts val="400"/>
              </a:spcAft>
            </a:pPr>
            <a:endParaRPr lang="en-US" dirty="0" smtClean="0"/>
          </a:p>
          <a:p>
            <a:pPr>
              <a:spcBef>
                <a:spcPts val="400"/>
              </a:spcBef>
              <a:spcAft>
                <a:spcPts val="400"/>
              </a:spcAft>
            </a:pPr>
            <a:r>
              <a:rPr lang="en-US" dirty="0" smtClean="0"/>
              <a:t>The programming language used to write Pig queries is called </a:t>
            </a:r>
            <a:r>
              <a:rPr lang="en-US" b="1" dirty="0" smtClean="0"/>
              <a:t>Pig </a:t>
            </a:r>
            <a:r>
              <a:rPr lang="en-US" b="1" dirty="0" smtClean="0"/>
              <a:t>Latin</a:t>
            </a:r>
          </a:p>
          <a:p>
            <a:pPr>
              <a:spcBef>
                <a:spcPts val="400"/>
              </a:spcBef>
              <a:spcAft>
                <a:spcPts val="400"/>
              </a:spcAft>
            </a:pPr>
            <a:endParaRPr lang="en-US" b="1" dirty="0" smtClean="0"/>
          </a:p>
          <a:p>
            <a:pPr>
              <a:spcBef>
                <a:spcPts val="400"/>
              </a:spcBef>
              <a:spcAft>
                <a:spcPts val="400"/>
              </a:spcAft>
            </a:pPr>
            <a:r>
              <a:rPr lang="en-US" b="1" dirty="0" smtClean="0"/>
              <a:t>Introduction to </a:t>
            </a:r>
          </a:p>
          <a:p>
            <a:pPr marL="285750" indent="-285750">
              <a:spcBef>
                <a:spcPts val="400"/>
              </a:spcBef>
              <a:spcAft>
                <a:spcPts val="400"/>
              </a:spcAft>
              <a:buFontTx/>
              <a:buChar char="-"/>
            </a:pPr>
            <a:r>
              <a:rPr lang="en-US" dirty="0" smtClean="0"/>
              <a:t>Grunt</a:t>
            </a:r>
          </a:p>
          <a:p>
            <a:pPr marL="285750" indent="-285750">
              <a:spcBef>
                <a:spcPts val="400"/>
              </a:spcBef>
              <a:spcAft>
                <a:spcPts val="400"/>
              </a:spcAft>
              <a:buFontTx/>
              <a:buChar char="-"/>
            </a:pPr>
            <a:endParaRPr lang="en-US" b="1" dirty="0" smtClean="0"/>
          </a:p>
          <a:p>
            <a:pPr>
              <a:spcBef>
                <a:spcPts val="400"/>
              </a:spcBef>
              <a:spcAft>
                <a:spcPts val="400"/>
              </a:spcAft>
            </a:pPr>
            <a:endParaRPr lang="en-US" b="1" dirty="0" smtClean="0"/>
          </a:p>
          <a:p>
            <a:endParaRPr lang="en-US" dirty="0"/>
          </a:p>
        </p:txBody>
      </p:sp>
      <p:sp>
        <p:nvSpPr>
          <p:cNvPr id="203" name="Shape 203"/>
          <p:cNvSpPr txBox="1">
            <a:spLocks noGrp="1"/>
          </p:cNvSpPr>
          <p:nvPr>
            <p:ph type="sldNum" sz="quarter" idx="12"/>
          </p:nvPr>
        </p:nvSpPr>
        <p:spPr>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dirty="0"/>
              <a:t> </a:t>
            </a:r>
          </a:p>
        </p:txBody>
      </p:sp>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4" name="Shape 244"/>
          <p:cNvSpPr txBox="1">
            <a:spLocks noGrp="1"/>
          </p:cNvSpPr>
          <p:nvPr>
            <p:ph type="title"/>
          </p:nvPr>
        </p:nvSpPr>
        <p:spPr>
          <a:prstGeom prst="rect">
            <a:avLst/>
          </a:prstGeom>
        </p:spPr>
        <p:txBody>
          <a:bodyPr vert="horz" lIns="45720" tIns="45720" rIns="45720" bIns="45720" rtlCol="0" anchor="b" anchorCtr="0">
            <a:normAutofit/>
          </a:bodyPr>
          <a:lstStyle/>
          <a:p>
            <a:pPr marL="0" marR="0" lvl="0" indent="0">
              <a:buClr>
                <a:srgbClr val="0070C0"/>
              </a:buClr>
              <a:buSzPct val="25000"/>
            </a:pPr>
            <a:r>
              <a:rPr dirty="0" smtClean="0">
                <a:sym typeface="Calibri"/>
              </a:rPr>
              <a:t>Pig Latin Building Blocks</a:t>
            </a:r>
            <a:endParaRPr dirty="0">
              <a:sym typeface="Calibri"/>
            </a:endParaRPr>
          </a:p>
        </p:txBody>
      </p:sp>
      <p:sp>
        <p:nvSpPr>
          <p:cNvPr id="5" name="Content Placeholder 4"/>
          <p:cNvSpPr>
            <a:spLocks noGrp="1"/>
          </p:cNvSpPr>
          <p:nvPr>
            <p:ph idx="1"/>
          </p:nvPr>
        </p:nvSpPr>
        <p:spPr/>
        <p:txBody>
          <a:bodyPr>
            <a:normAutofit lnSpcReduction="10000"/>
          </a:bodyPr>
          <a:lstStyle/>
          <a:p>
            <a:pPr marL="0" lvl="1" indent="0">
              <a:lnSpc>
                <a:spcPct val="110000"/>
              </a:lnSpc>
              <a:buNone/>
            </a:pPr>
            <a:r>
              <a:rPr lang="en-US" sz="1800" b="1" dirty="0" smtClean="0"/>
              <a:t>Building blocks</a:t>
            </a:r>
          </a:p>
          <a:p>
            <a:pPr lvl="1">
              <a:lnSpc>
                <a:spcPct val="110000"/>
              </a:lnSpc>
            </a:pPr>
            <a:r>
              <a:rPr lang="en-US" sz="1800" b="1" dirty="0" smtClean="0"/>
              <a:t>Field</a:t>
            </a:r>
            <a:r>
              <a:rPr lang="en-US" sz="1800" dirty="0"/>
              <a:t> </a:t>
            </a:r>
            <a:r>
              <a:rPr lang="en-US" sz="1800" b="1" dirty="0" smtClean="0"/>
              <a:t>-</a:t>
            </a:r>
            <a:r>
              <a:rPr lang="en-US" sz="1800" dirty="0" smtClean="0"/>
              <a:t> </a:t>
            </a:r>
            <a:r>
              <a:rPr lang="en-US" sz="1800" dirty="0" smtClean="0"/>
              <a:t>piece </a:t>
            </a:r>
            <a:r>
              <a:rPr lang="en-US" sz="1800" dirty="0" smtClean="0"/>
              <a:t>of </a:t>
            </a:r>
            <a:r>
              <a:rPr lang="en-US" sz="1800" dirty="0" smtClean="0"/>
              <a:t>data</a:t>
            </a:r>
            <a:endParaRPr lang="en-US" sz="1800" dirty="0" smtClean="0"/>
          </a:p>
          <a:p>
            <a:pPr lvl="1">
              <a:lnSpc>
                <a:spcPct val="110000"/>
              </a:lnSpc>
            </a:pPr>
            <a:r>
              <a:rPr lang="en-US" sz="1800" b="1" dirty="0" smtClean="0"/>
              <a:t>Tuple</a:t>
            </a:r>
            <a:r>
              <a:rPr lang="en-US" sz="1800" dirty="0"/>
              <a:t> </a:t>
            </a:r>
            <a:r>
              <a:rPr lang="en-US" sz="1800" b="1" dirty="0" smtClean="0"/>
              <a:t>-</a:t>
            </a:r>
            <a:r>
              <a:rPr lang="en-US" sz="1800" dirty="0" smtClean="0"/>
              <a:t> </a:t>
            </a:r>
            <a:r>
              <a:rPr lang="en-US" sz="1800" dirty="0" smtClean="0"/>
              <a:t>ordered </a:t>
            </a:r>
            <a:r>
              <a:rPr lang="en-US" sz="1800" dirty="0" smtClean="0"/>
              <a:t>set of fields, represented with </a:t>
            </a:r>
            <a:r>
              <a:rPr lang="en-US" sz="1800" dirty="0" smtClean="0"/>
              <a:t>( )</a:t>
            </a:r>
          </a:p>
          <a:p>
            <a:pPr lvl="1">
              <a:lnSpc>
                <a:spcPct val="110000"/>
              </a:lnSpc>
            </a:pPr>
            <a:r>
              <a:rPr lang="en-US" sz="1800" b="1" dirty="0" smtClean="0"/>
              <a:t>Bag</a:t>
            </a:r>
            <a:r>
              <a:rPr lang="en-US" sz="1800" dirty="0"/>
              <a:t> </a:t>
            </a:r>
            <a:r>
              <a:rPr lang="en-US" sz="1800" b="1" dirty="0" smtClean="0"/>
              <a:t>- </a:t>
            </a:r>
            <a:r>
              <a:rPr lang="en-US" sz="1800" dirty="0" smtClean="0"/>
              <a:t>Collection of </a:t>
            </a:r>
            <a:r>
              <a:rPr lang="en-US" sz="1800" dirty="0"/>
              <a:t>tuples, represented with “{“ and</a:t>
            </a:r>
            <a:r>
              <a:rPr lang="en-US" sz="1800" dirty="0" smtClean="0"/>
              <a:t>”}”</a:t>
            </a:r>
          </a:p>
          <a:p>
            <a:pPr lvl="1">
              <a:lnSpc>
                <a:spcPct val="110000"/>
              </a:lnSpc>
            </a:pPr>
            <a:r>
              <a:rPr lang="en-US" sz="1800" b="1" dirty="0" smtClean="0"/>
              <a:t>Map </a:t>
            </a:r>
            <a:r>
              <a:rPr lang="en-US" sz="1800" dirty="0" smtClean="0"/>
              <a:t>-</a:t>
            </a:r>
            <a:r>
              <a:rPr lang="en-US" sz="1800" b="1" dirty="0" smtClean="0"/>
              <a:t> </a:t>
            </a:r>
            <a:r>
              <a:rPr lang="en-US" sz="1800" dirty="0" smtClean="0"/>
              <a:t>Key Value pair represented as key# value</a:t>
            </a:r>
            <a:endParaRPr lang="en-US" sz="1800" dirty="0"/>
          </a:p>
          <a:p>
            <a:pPr marL="0" lvl="1" indent="0">
              <a:lnSpc>
                <a:spcPct val="110000"/>
              </a:lnSpc>
              <a:buNone/>
            </a:pPr>
            <a:endParaRPr lang="en-US" sz="1800" b="1" dirty="0" smtClean="0"/>
          </a:p>
          <a:p>
            <a:pPr marL="0" lvl="1" indent="0">
              <a:lnSpc>
                <a:spcPct val="110000"/>
              </a:lnSpc>
              <a:buNone/>
            </a:pPr>
            <a:r>
              <a:rPr lang="en-US" sz="1800" b="1" dirty="0" smtClean="0"/>
              <a:t>Example </a:t>
            </a:r>
          </a:p>
          <a:p>
            <a:pPr marL="0" lvl="1" indent="0">
              <a:lnSpc>
                <a:spcPct val="110000"/>
              </a:lnSpc>
              <a:buNone/>
            </a:pPr>
            <a:r>
              <a:rPr lang="en-US" sz="1800" dirty="0" smtClean="0"/>
              <a:t>In RDBMS, An employee table contains records. Each record represents an employee. Each employee record </a:t>
            </a:r>
            <a:r>
              <a:rPr lang="en-US" sz="1800" dirty="0" smtClean="0"/>
              <a:t>describes an employee by employee id, name</a:t>
            </a:r>
            <a:r>
              <a:rPr lang="en-US" sz="1800" dirty="0"/>
              <a:t> </a:t>
            </a:r>
            <a:r>
              <a:rPr lang="en-US" sz="1800" dirty="0" smtClean="0"/>
              <a:t>and age – which are fields</a:t>
            </a:r>
          </a:p>
          <a:p>
            <a:pPr marL="0" lvl="1" indent="0">
              <a:lnSpc>
                <a:spcPct val="110000"/>
              </a:lnSpc>
              <a:buNone/>
            </a:pPr>
            <a:r>
              <a:rPr lang="en-US" sz="1800" dirty="0" smtClean="0"/>
              <a:t>Similarly,</a:t>
            </a:r>
          </a:p>
          <a:p>
            <a:pPr marL="0" lvl="1" indent="0">
              <a:lnSpc>
                <a:spcPct val="110000"/>
              </a:lnSpc>
              <a:buNone/>
            </a:pPr>
            <a:r>
              <a:rPr lang="en-US" sz="1800" b="1" dirty="0" smtClean="0"/>
              <a:t>(100, “Joe Smith”, 30) </a:t>
            </a:r>
            <a:r>
              <a:rPr lang="en-US" sz="1800" dirty="0" smtClean="0"/>
              <a:t>is a Tuple with three fields employee Id, Name and Age.</a:t>
            </a:r>
          </a:p>
          <a:p>
            <a:pPr marL="0" lvl="1" indent="0">
              <a:lnSpc>
                <a:spcPct val="110000"/>
              </a:lnSpc>
              <a:buNone/>
            </a:pPr>
            <a:r>
              <a:rPr lang="en-US" sz="1800" dirty="0" smtClean="0"/>
              <a:t>Employee Table is a Bag as below which has two tuples</a:t>
            </a:r>
          </a:p>
          <a:p>
            <a:pPr marL="0" lvl="1" indent="0">
              <a:lnSpc>
                <a:spcPct val="110000"/>
              </a:lnSpc>
              <a:buNone/>
            </a:pPr>
            <a:r>
              <a:rPr lang="en-US" sz="1900" b="1" dirty="0" smtClean="0"/>
              <a:t>{(100, “joe Smith”, 30),(101, “Lee Chong”, “29”)}</a:t>
            </a:r>
            <a:endParaRPr lang="en-US" sz="1900" b="1" dirty="0" smtClean="0"/>
          </a:p>
          <a:p>
            <a:pPr marL="0" lvl="1" indent="0">
              <a:lnSpc>
                <a:spcPct val="110000"/>
              </a:lnSpc>
              <a:buNone/>
            </a:pPr>
            <a:endParaRPr lang="en-US" sz="1800" dirty="0" smtClean="0"/>
          </a:p>
          <a:p>
            <a:pPr lvl="1">
              <a:lnSpc>
                <a:spcPct val="110000"/>
              </a:lnSpc>
            </a:pPr>
            <a:endParaRPr lang="en-US" sz="1800" dirty="0" smtClean="0"/>
          </a:p>
        </p:txBody>
      </p:sp>
      <p:sp>
        <p:nvSpPr>
          <p:cNvPr id="243" name="Shape 243"/>
          <p:cNvSpPr txBox="1">
            <a:spLocks noGrp="1"/>
          </p:cNvSpPr>
          <p:nvPr>
            <p:ph type="sldNum" sz="quarter" idx="12"/>
          </p:nvPr>
        </p:nvSpPr>
        <p:spPr>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dirty="0"/>
              <a:t> </a:t>
            </a:r>
          </a:p>
        </p:txBody>
      </p:sp>
    </p:spTree>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4" name="Shape 244"/>
          <p:cNvSpPr txBox="1">
            <a:spLocks noGrp="1"/>
          </p:cNvSpPr>
          <p:nvPr>
            <p:ph type="title"/>
          </p:nvPr>
        </p:nvSpPr>
        <p:spPr>
          <a:prstGeom prst="rect">
            <a:avLst/>
          </a:prstGeom>
        </p:spPr>
        <p:txBody>
          <a:bodyPr vert="horz" lIns="45720" tIns="45720" rIns="45720" bIns="45720" rtlCol="0" anchor="b" anchorCtr="0">
            <a:normAutofit/>
          </a:bodyPr>
          <a:lstStyle/>
          <a:p>
            <a:pPr marL="0" marR="0" lvl="0" indent="0">
              <a:buClr>
                <a:srgbClr val="0070C0"/>
              </a:buClr>
              <a:buSzPct val="25000"/>
            </a:pPr>
            <a:r>
              <a:rPr dirty="0" smtClean="0">
                <a:sym typeface="Calibri"/>
              </a:rPr>
              <a:t>Pig Latin Building Blocks [Cont.]</a:t>
            </a:r>
            <a:endParaRPr dirty="0">
              <a:sym typeface="Calibri"/>
            </a:endParaRPr>
          </a:p>
        </p:txBody>
      </p:sp>
      <p:sp>
        <p:nvSpPr>
          <p:cNvPr id="5" name="Content Placeholder 4"/>
          <p:cNvSpPr>
            <a:spLocks noGrp="1"/>
          </p:cNvSpPr>
          <p:nvPr>
            <p:ph idx="1"/>
          </p:nvPr>
        </p:nvSpPr>
        <p:spPr/>
        <p:txBody>
          <a:bodyPr>
            <a:normAutofit/>
          </a:bodyPr>
          <a:lstStyle/>
          <a:p>
            <a:pPr marL="0" lvl="1" indent="0">
              <a:lnSpc>
                <a:spcPct val="110000"/>
              </a:lnSpc>
              <a:buNone/>
            </a:pPr>
            <a:endParaRPr lang="en-US" sz="1800" dirty="0" smtClean="0"/>
          </a:p>
          <a:p>
            <a:pPr marL="0" lvl="1" indent="0">
              <a:lnSpc>
                <a:spcPct val="110000"/>
              </a:lnSpc>
              <a:buNone/>
            </a:pPr>
            <a:r>
              <a:rPr lang="en-US" sz="1800" b="1" dirty="0" smtClean="0"/>
              <a:t>With reference to Relational Database</a:t>
            </a:r>
          </a:p>
          <a:p>
            <a:pPr lvl="1">
              <a:lnSpc>
                <a:spcPct val="110000"/>
              </a:lnSpc>
            </a:pPr>
            <a:r>
              <a:rPr lang="en-US" sz="1800" dirty="0" smtClean="0"/>
              <a:t>Bag is a table in the database</a:t>
            </a:r>
          </a:p>
          <a:p>
            <a:pPr lvl="1">
              <a:lnSpc>
                <a:spcPct val="110000"/>
              </a:lnSpc>
            </a:pPr>
            <a:r>
              <a:rPr lang="en-US" sz="1800" dirty="0" smtClean="0"/>
              <a:t>Tuple is a row in a table</a:t>
            </a:r>
          </a:p>
          <a:p>
            <a:pPr lvl="1">
              <a:lnSpc>
                <a:spcPct val="110000"/>
              </a:lnSpc>
            </a:pPr>
            <a:r>
              <a:rPr lang="en-US" sz="1800" b="1" dirty="0" smtClean="0"/>
              <a:t>Unlike relational table </a:t>
            </a:r>
            <a:r>
              <a:rPr lang="en-US" sz="1800" dirty="0" smtClean="0"/>
              <a:t>Bags do not require that all tuples contain the same number of fields *</a:t>
            </a:r>
            <a:r>
              <a:rPr lang="en-US" sz="1800" b="1" dirty="0" smtClean="0"/>
              <a:t>this means</a:t>
            </a:r>
            <a:r>
              <a:rPr lang="en-US" sz="1800" dirty="0" smtClean="0"/>
              <a:t>, {(100, “joe Smith”, 30),(101, “Lee Chong”)} – </a:t>
            </a:r>
            <a:r>
              <a:rPr lang="en-US" sz="1800" b="1" dirty="0" smtClean="0"/>
              <a:t>Tuples with heterogeneous number of fields is valid </a:t>
            </a:r>
            <a:r>
              <a:rPr lang="en-US" sz="1800" dirty="0" smtClean="0"/>
              <a:t>and that’s what make Pig easy to work  with semi-structured data. </a:t>
            </a:r>
          </a:p>
          <a:p>
            <a:pPr marL="0" lvl="1" indent="0">
              <a:lnSpc>
                <a:spcPct val="110000"/>
              </a:lnSpc>
              <a:buNone/>
            </a:pPr>
            <a:endParaRPr lang="en-US" sz="1800" dirty="0" smtClean="0"/>
          </a:p>
          <a:p>
            <a:pPr lvl="1">
              <a:lnSpc>
                <a:spcPct val="110000"/>
              </a:lnSpc>
            </a:pPr>
            <a:endParaRPr lang="en-US" sz="1800" dirty="0" smtClean="0"/>
          </a:p>
        </p:txBody>
      </p:sp>
      <p:sp>
        <p:nvSpPr>
          <p:cNvPr id="243" name="Shape 243"/>
          <p:cNvSpPr txBox="1">
            <a:spLocks noGrp="1"/>
          </p:cNvSpPr>
          <p:nvPr>
            <p:ph type="sldNum" sz="quarter" idx="12"/>
          </p:nvPr>
        </p:nvSpPr>
        <p:spPr>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dirty="0"/>
              <a:t> </a:t>
            </a:r>
          </a:p>
        </p:txBody>
      </p:sp>
    </p:spTree>
    <p:extLst>
      <p:ext uri="{BB962C8B-B14F-4D97-AF65-F5344CB8AC3E}">
        <p14:creationId xmlns:p14="http://schemas.microsoft.com/office/powerpoint/2010/main" val="39345282"/>
      </p:ext>
    </p:extLst>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Generate Complex Data Types</a:t>
            </a:r>
            <a:endParaRPr lang="en-US" dirty="0"/>
          </a:p>
        </p:txBody>
      </p:sp>
      <p:sp>
        <p:nvSpPr>
          <p:cNvPr id="3" name="Content Placeholder 2"/>
          <p:cNvSpPr>
            <a:spLocks noGrp="1"/>
          </p:cNvSpPr>
          <p:nvPr>
            <p:ph idx="1"/>
          </p:nvPr>
        </p:nvSpPr>
        <p:spPr/>
        <p:txBody>
          <a:bodyPr>
            <a:normAutofit fontScale="85000" lnSpcReduction="20000"/>
          </a:bodyPr>
          <a:lstStyle/>
          <a:p>
            <a:r>
              <a:rPr lang="en-US" b="1" dirty="0" smtClean="0"/>
              <a:t>Prepare </a:t>
            </a:r>
            <a:r>
              <a:rPr lang="en-US" b="1" dirty="0"/>
              <a:t>Input File and put it on </a:t>
            </a:r>
            <a:r>
              <a:rPr lang="en-US" b="1" dirty="0" smtClean="0"/>
              <a:t>HDFS</a:t>
            </a:r>
          </a:p>
          <a:p>
            <a:r>
              <a:rPr lang="en-US" dirty="0" smtClean="0"/>
              <a:t>Tab separated Input  </a:t>
            </a:r>
            <a:r>
              <a:rPr lang="en-US" dirty="0"/>
              <a:t>File (</a:t>
            </a:r>
            <a:r>
              <a:rPr lang="en-US" dirty="0" smtClean="0"/>
              <a:t>students.tsv):</a:t>
            </a:r>
            <a:endParaRPr lang="en-US" dirty="0"/>
          </a:p>
          <a:p>
            <a:pPr>
              <a:spcBef>
                <a:spcPts val="100"/>
              </a:spcBef>
            </a:pPr>
            <a:r>
              <a:rPr lang="en-US" dirty="0" smtClean="0"/>
              <a:t>joe smith		20	3.5</a:t>
            </a:r>
          </a:p>
          <a:p>
            <a:pPr>
              <a:spcBef>
                <a:spcPts val="100"/>
              </a:spcBef>
            </a:pPr>
            <a:r>
              <a:rPr lang="en-US" dirty="0" err="1" smtClean="0"/>
              <a:t>amy</a:t>
            </a:r>
            <a:r>
              <a:rPr lang="en-US" dirty="0" smtClean="0"/>
              <a:t> </a:t>
            </a:r>
            <a:r>
              <a:rPr lang="en-US" dirty="0" err="1" smtClean="0"/>
              <a:t>chen</a:t>
            </a:r>
            <a:r>
              <a:rPr lang="en-US" dirty="0" smtClean="0"/>
              <a:t>		22	3.2</a:t>
            </a:r>
            <a:endParaRPr lang="en-US" dirty="0"/>
          </a:p>
          <a:p>
            <a:pPr>
              <a:spcBef>
                <a:spcPts val="100"/>
              </a:spcBef>
            </a:pPr>
            <a:r>
              <a:rPr lang="en-US" dirty="0" err="1"/>
              <a:t>leo</a:t>
            </a:r>
            <a:r>
              <a:rPr lang="en-US" dirty="0"/>
              <a:t> </a:t>
            </a:r>
            <a:r>
              <a:rPr lang="en-US" dirty="0" err="1" smtClean="0"/>
              <a:t>allen</a:t>
            </a:r>
            <a:r>
              <a:rPr lang="en-US" dirty="0" smtClean="0"/>
              <a:t>		18	2.1</a:t>
            </a:r>
          </a:p>
          <a:p>
            <a:pPr>
              <a:spcBef>
                <a:spcPts val="100"/>
              </a:spcBef>
            </a:pPr>
            <a:endParaRPr lang="en-US" dirty="0"/>
          </a:p>
          <a:p>
            <a:pPr>
              <a:spcBef>
                <a:spcPts val="100"/>
              </a:spcBef>
            </a:pPr>
            <a:r>
              <a:rPr lang="en-US" b="1" dirty="0" smtClean="0"/>
              <a:t>1</a:t>
            </a:r>
            <a:r>
              <a:rPr lang="en-US" b="1" dirty="0"/>
              <a:t>	</a:t>
            </a:r>
            <a:r>
              <a:rPr lang="en-US" b="1" dirty="0" smtClean="0"/>
              <a:t>Tuple Construction</a:t>
            </a:r>
            <a:endParaRPr lang="en-US" b="1" dirty="0"/>
          </a:p>
          <a:p>
            <a:pPr>
              <a:spcBef>
                <a:spcPts val="100"/>
              </a:spcBef>
            </a:pPr>
            <a:r>
              <a:rPr lang="en-US" dirty="0" smtClean="0"/>
              <a:t>	A </a:t>
            </a:r>
            <a:r>
              <a:rPr lang="en-US" dirty="0"/>
              <a:t>= load </a:t>
            </a:r>
            <a:r>
              <a:rPr lang="en-US" dirty="0" smtClean="0"/>
              <a:t>‘your </a:t>
            </a:r>
            <a:r>
              <a:rPr lang="en-US" dirty="0" err="1" smtClean="0"/>
              <a:t>hdfs</a:t>
            </a:r>
            <a:r>
              <a:rPr lang="en-US" dirty="0" smtClean="0"/>
              <a:t> path to/</a:t>
            </a:r>
            <a:r>
              <a:rPr lang="en-US" dirty="0" err="1" smtClean="0"/>
              <a:t>students.tsv</a:t>
            </a:r>
            <a:r>
              <a:rPr lang="en-US" dirty="0"/>
              <a:t>' as (</a:t>
            </a:r>
            <a:r>
              <a:rPr lang="en-US" dirty="0" err="1"/>
              <a:t>name:chararray</a:t>
            </a:r>
            <a:r>
              <a:rPr lang="en-US" dirty="0"/>
              <a:t>, </a:t>
            </a:r>
            <a:r>
              <a:rPr lang="en-US" dirty="0" err="1"/>
              <a:t>age:int</a:t>
            </a:r>
            <a:r>
              <a:rPr lang="en-US" dirty="0"/>
              <a:t>, </a:t>
            </a:r>
            <a:r>
              <a:rPr lang="en-US" dirty="0" err="1"/>
              <a:t>gpa:float</a:t>
            </a:r>
            <a:r>
              <a:rPr lang="en-US" dirty="0"/>
              <a:t>);</a:t>
            </a:r>
          </a:p>
          <a:p>
            <a:pPr>
              <a:spcBef>
                <a:spcPts val="100"/>
              </a:spcBef>
            </a:pPr>
            <a:r>
              <a:rPr lang="en-US" dirty="0" smtClean="0"/>
              <a:t>	B </a:t>
            </a:r>
            <a:r>
              <a:rPr lang="en-US" dirty="0"/>
              <a:t>= </a:t>
            </a:r>
            <a:r>
              <a:rPr lang="en-US" dirty="0" err="1"/>
              <a:t>foreach</a:t>
            </a:r>
            <a:r>
              <a:rPr lang="en-US" dirty="0"/>
              <a:t> A generate (name, age);</a:t>
            </a:r>
          </a:p>
          <a:p>
            <a:pPr>
              <a:spcBef>
                <a:spcPts val="100"/>
              </a:spcBef>
            </a:pPr>
            <a:r>
              <a:rPr lang="en-US" dirty="0" smtClean="0"/>
              <a:t>	DUMP B;</a:t>
            </a:r>
          </a:p>
          <a:p>
            <a:pPr>
              <a:spcBef>
                <a:spcPts val="100"/>
              </a:spcBef>
            </a:pPr>
            <a:endParaRPr lang="en-US" b="1" dirty="0" smtClean="0"/>
          </a:p>
          <a:p>
            <a:pPr>
              <a:spcBef>
                <a:spcPts val="100"/>
              </a:spcBef>
            </a:pPr>
            <a:r>
              <a:rPr lang="en-US" b="1" dirty="0" smtClean="0"/>
              <a:t>	Output </a:t>
            </a:r>
            <a:r>
              <a:rPr lang="en-US" b="1" dirty="0"/>
              <a:t>(results):</a:t>
            </a:r>
          </a:p>
          <a:p>
            <a:pPr>
              <a:spcBef>
                <a:spcPts val="100"/>
              </a:spcBef>
            </a:pPr>
            <a:endParaRPr lang="en-US" dirty="0" smtClean="0"/>
          </a:p>
          <a:p>
            <a:pPr>
              <a:spcBef>
                <a:spcPts val="100"/>
              </a:spcBef>
            </a:pPr>
            <a:r>
              <a:rPr lang="en-US" dirty="0" smtClean="0"/>
              <a:t>	(</a:t>
            </a:r>
            <a:r>
              <a:rPr lang="en-US" dirty="0"/>
              <a:t>joe smith,20)</a:t>
            </a:r>
          </a:p>
          <a:p>
            <a:pPr>
              <a:spcBef>
                <a:spcPts val="100"/>
              </a:spcBef>
            </a:pPr>
            <a:r>
              <a:rPr lang="en-US" dirty="0" smtClean="0"/>
              <a:t>	(</a:t>
            </a:r>
            <a:r>
              <a:rPr lang="en-US" dirty="0" err="1"/>
              <a:t>amy</a:t>
            </a:r>
            <a:r>
              <a:rPr lang="en-US" dirty="0"/>
              <a:t> chen,22)</a:t>
            </a:r>
          </a:p>
          <a:p>
            <a:pPr>
              <a:spcBef>
                <a:spcPts val="100"/>
              </a:spcBef>
            </a:pPr>
            <a:r>
              <a:rPr lang="en-US" dirty="0" smtClean="0"/>
              <a:t>	(</a:t>
            </a:r>
            <a:r>
              <a:rPr lang="en-US" dirty="0" err="1"/>
              <a:t>leo</a:t>
            </a:r>
            <a:r>
              <a:rPr lang="en-US" dirty="0"/>
              <a:t> allen,18)</a:t>
            </a:r>
          </a:p>
          <a:p>
            <a:pPr>
              <a:spcBef>
                <a:spcPts val="100"/>
              </a:spcBef>
            </a:pP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14</a:t>
            </a:fld>
            <a:endParaRPr lang="en-US" dirty="0"/>
          </a:p>
        </p:txBody>
      </p:sp>
    </p:spTree>
    <p:extLst>
      <p:ext uri="{BB962C8B-B14F-4D97-AF65-F5344CB8AC3E}">
        <p14:creationId xmlns:p14="http://schemas.microsoft.com/office/powerpoint/2010/main" val="2812812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smtClean="0"/>
              <a:t>2</a:t>
            </a:r>
            <a:r>
              <a:rPr lang="en-US" b="1" dirty="0"/>
              <a:t>	Bag Construction</a:t>
            </a:r>
          </a:p>
          <a:p>
            <a:r>
              <a:rPr lang="en-US" dirty="0" smtClean="0"/>
              <a:t>	A </a:t>
            </a:r>
            <a:r>
              <a:rPr lang="en-US" dirty="0"/>
              <a:t>= load </a:t>
            </a:r>
            <a:r>
              <a:rPr lang="en-US" dirty="0" smtClean="0"/>
              <a:t>‘path to </a:t>
            </a:r>
            <a:r>
              <a:rPr lang="en-US" dirty="0" err="1" smtClean="0"/>
              <a:t>hdfs</a:t>
            </a:r>
            <a:r>
              <a:rPr lang="en-US" dirty="0" smtClean="0"/>
              <a:t>/</a:t>
            </a:r>
            <a:r>
              <a:rPr lang="en-US" dirty="0" err="1" smtClean="0"/>
              <a:t>students.tsv</a:t>
            </a:r>
            <a:r>
              <a:rPr lang="en-US" dirty="0" smtClean="0"/>
              <a:t>' </a:t>
            </a:r>
            <a:r>
              <a:rPr lang="en-US" dirty="0"/>
              <a:t>as (</a:t>
            </a:r>
            <a:r>
              <a:rPr lang="en-US" dirty="0" err="1"/>
              <a:t>name:chararray</a:t>
            </a:r>
            <a:r>
              <a:rPr lang="en-US" dirty="0"/>
              <a:t>, </a:t>
            </a:r>
            <a:r>
              <a:rPr lang="en-US" dirty="0" err="1"/>
              <a:t>age:int</a:t>
            </a:r>
            <a:r>
              <a:rPr lang="en-US" dirty="0"/>
              <a:t>, </a:t>
            </a:r>
            <a:r>
              <a:rPr lang="en-US" dirty="0" err="1"/>
              <a:t>gpa:float</a:t>
            </a:r>
            <a:r>
              <a:rPr lang="en-US" dirty="0"/>
              <a:t>);</a:t>
            </a:r>
          </a:p>
          <a:p>
            <a:r>
              <a:rPr lang="en-US" dirty="0" smtClean="0"/>
              <a:t>	B </a:t>
            </a:r>
            <a:r>
              <a:rPr lang="en-US" dirty="0"/>
              <a:t>= </a:t>
            </a:r>
            <a:r>
              <a:rPr lang="en-US" dirty="0" err="1"/>
              <a:t>foreach</a:t>
            </a:r>
            <a:r>
              <a:rPr lang="en-US" dirty="0"/>
              <a:t> A generate {(name, age)}, {name, age};</a:t>
            </a:r>
          </a:p>
          <a:p>
            <a:r>
              <a:rPr lang="en-US" dirty="0" smtClean="0"/>
              <a:t>	DUMP B;</a:t>
            </a:r>
          </a:p>
          <a:p>
            <a:r>
              <a:rPr lang="en-US" dirty="0" smtClean="0"/>
              <a:t>	</a:t>
            </a:r>
            <a:r>
              <a:rPr lang="en-US" b="1" dirty="0" smtClean="0"/>
              <a:t>Output : </a:t>
            </a:r>
            <a:r>
              <a:rPr lang="en-US" dirty="0" smtClean="0"/>
              <a:t>(generates two bags with same fields)</a:t>
            </a:r>
            <a:endParaRPr lang="en-US" dirty="0"/>
          </a:p>
          <a:p>
            <a:r>
              <a:rPr lang="en-US" dirty="0" smtClean="0"/>
              <a:t>	{(</a:t>
            </a:r>
            <a:r>
              <a:rPr lang="en-US" dirty="0"/>
              <a:t>joe smith,20)} {(joe smith),(20)}</a:t>
            </a:r>
          </a:p>
          <a:p>
            <a:r>
              <a:rPr lang="en-US" dirty="0" smtClean="0"/>
              <a:t>	{(</a:t>
            </a:r>
            <a:r>
              <a:rPr lang="en-US" dirty="0" err="1"/>
              <a:t>amy</a:t>
            </a:r>
            <a:r>
              <a:rPr lang="en-US" dirty="0"/>
              <a:t> chen,22)} {(</a:t>
            </a:r>
            <a:r>
              <a:rPr lang="en-US" dirty="0" err="1"/>
              <a:t>amy</a:t>
            </a:r>
            <a:r>
              <a:rPr lang="en-US" dirty="0"/>
              <a:t> </a:t>
            </a:r>
            <a:r>
              <a:rPr lang="en-US" dirty="0" err="1"/>
              <a:t>chen</a:t>
            </a:r>
            <a:r>
              <a:rPr lang="en-US" dirty="0"/>
              <a:t>),(22)}</a:t>
            </a:r>
          </a:p>
          <a:p>
            <a:r>
              <a:rPr lang="en-US" dirty="0" smtClean="0"/>
              <a:t>	{(</a:t>
            </a:r>
            <a:r>
              <a:rPr lang="en-US" dirty="0" err="1"/>
              <a:t>leo</a:t>
            </a:r>
            <a:r>
              <a:rPr lang="en-US" dirty="0"/>
              <a:t> allen,18)} {(</a:t>
            </a:r>
            <a:r>
              <a:rPr lang="en-US" dirty="0" err="1"/>
              <a:t>leo</a:t>
            </a:r>
            <a:r>
              <a:rPr lang="en-US" dirty="0"/>
              <a:t> </a:t>
            </a:r>
            <a:r>
              <a:rPr lang="en-US" dirty="0" err="1"/>
              <a:t>allen</a:t>
            </a:r>
            <a:r>
              <a:rPr lang="en-US" dirty="0"/>
              <a:t>),(18</a:t>
            </a:r>
            <a:r>
              <a:rPr lang="en-US" dirty="0" smtClean="0"/>
              <a:t>)}</a:t>
            </a:r>
          </a:p>
          <a:p>
            <a:endParaRPr lang="en-US" dirty="0"/>
          </a:p>
          <a:p>
            <a:endParaRPr lang="en-US" dirty="0" smtClean="0"/>
          </a:p>
        </p:txBody>
      </p:sp>
      <p:sp>
        <p:nvSpPr>
          <p:cNvPr id="4" name="Slide Number Placeholder 3"/>
          <p:cNvSpPr>
            <a:spLocks noGrp="1"/>
          </p:cNvSpPr>
          <p:nvPr>
            <p:ph type="sldNum" sz="quarter" idx="12"/>
          </p:nvPr>
        </p:nvSpPr>
        <p:spPr/>
        <p:txBody>
          <a:bodyPr/>
          <a:lstStyle/>
          <a:p>
            <a:fld id="{5A0614AE-7DA6-4443-9A06-FA7BD7CD666D}" type="slidenum">
              <a:rPr lang="en-US" smtClean="0"/>
              <a:pPr/>
              <a:t>15</a:t>
            </a:fld>
            <a:endParaRPr lang="en-US" dirty="0"/>
          </a:p>
        </p:txBody>
      </p:sp>
    </p:spTree>
    <p:extLst>
      <p:ext uri="{BB962C8B-B14F-4D97-AF65-F5344CB8AC3E}">
        <p14:creationId xmlns:p14="http://schemas.microsoft.com/office/powerpoint/2010/main" val="16773598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b="1" dirty="0" smtClean="0"/>
              <a:t>3</a:t>
            </a:r>
            <a:r>
              <a:rPr lang="en-US" b="1" dirty="0"/>
              <a:t>	</a:t>
            </a:r>
            <a:r>
              <a:rPr lang="en-US" b="1" dirty="0" smtClean="0"/>
              <a:t>Map Construction</a:t>
            </a:r>
            <a:endParaRPr lang="en-US" b="1" dirty="0"/>
          </a:p>
          <a:p>
            <a:r>
              <a:rPr lang="en-US" dirty="0" smtClean="0"/>
              <a:t>	A </a:t>
            </a:r>
            <a:r>
              <a:rPr lang="en-US" dirty="0"/>
              <a:t>= load </a:t>
            </a:r>
            <a:r>
              <a:rPr lang="en-US" dirty="0" smtClean="0"/>
              <a:t>‘path to </a:t>
            </a:r>
            <a:r>
              <a:rPr lang="en-US" dirty="0" err="1" smtClean="0"/>
              <a:t>hdfs</a:t>
            </a:r>
            <a:r>
              <a:rPr lang="en-US" dirty="0" smtClean="0"/>
              <a:t>/</a:t>
            </a:r>
            <a:r>
              <a:rPr lang="en-US" dirty="0" err="1" smtClean="0"/>
              <a:t>students.tsv</a:t>
            </a:r>
            <a:r>
              <a:rPr lang="en-US" dirty="0" smtClean="0"/>
              <a:t>' </a:t>
            </a:r>
            <a:r>
              <a:rPr lang="en-US" dirty="0"/>
              <a:t>as (</a:t>
            </a:r>
            <a:r>
              <a:rPr lang="en-US" dirty="0" err="1"/>
              <a:t>name:chararray</a:t>
            </a:r>
            <a:r>
              <a:rPr lang="en-US" dirty="0"/>
              <a:t>, </a:t>
            </a:r>
            <a:r>
              <a:rPr lang="en-US" dirty="0" err="1"/>
              <a:t>age:int</a:t>
            </a:r>
            <a:r>
              <a:rPr lang="en-US" dirty="0"/>
              <a:t>, </a:t>
            </a:r>
            <a:r>
              <a:rPr lang="en-US" dirty="0" err="1"/>
              <a:t>gpa:float</a:t>
            </a:r>
            <a:r>
              <a:rPr lang="en-US" dirty="0"/>
              <a:t>);</a:t>
            </a:r>
          </a:p>
          <a:p>
            <a:r>
              <a:rPr lang="en-US" dirty="0" smtClean="0"/>
              <a:t>	B </a:t>
            </a:r>
            <a:r>
              <a:rPr lang="en-US" dirty="0"/>
              <a:t>= </a:t>
            </a:r>
            <a:r>
              <a:rPr lang="en-US" dirty="0" err="1"/>
              <a:t>foreach</a:t>
            </a:r>
            <a:r>
              <a:rPr lang="en-US" dirty="0"/>
              <a:t> A generate [name, </a:t>
            </a:r>
            <a:r>
              <a:rPr lang="en-US" dirty="0" err="1"/>
              <a:t>gpa</a:t>
            </a:r>
            <a:r>
              <a:rPr lang="en-US" dirty="0"/>
              <a:t>];</a:t>
            </a:r>
          </a:p>
          <a:p>
            <a:r>
              <a:rPr lang="en-US" dirty="0" smtClean="0"/>
              <a:t>	DUMP B;</a:t>
            </a:r>
          </a:p>
          <a:p>
            <a:r>
              <a:rPr lang="en-US" b="1" dirty="0"/>
              <a:t>	</a:t>
            </a:r>
            <a:r>
              <a:rPr lang="en-US" b="1" dirty="0" smtClean="0"/>
              <a:t>Output:</a:t>
            </a:r>
            <a:endParaRPr lang="en-US" b="1" dirty="0"/>
          </a:p>
          <a:p>
            <a:r>
              <a:rPr lang="en-US" dirty="0" smtClean="0"/>
              <a:t>	[</a:t>
            </a:r>
            <a:r>
              <a:rPr lang="en-US" dirty="0"/>
              <a:t>joe smith#3.5]</a:t>
            </a:r>
          </a:p>
          <a:p>
            <a:r>
              <a:rPr lang="en-US" dirty="0" smtClean="0"/>
              <a:t>	[</a:t>
            </a:r>
            <a:r>
              <a:rPr lang="en-US" dirty="0" err="1"/>
              <a:t>amy</a:t>
            </a:r>
            <a:r>
              <a:rPr lang="en-US" dirty="0"/>
              <a:t> chen#3.2]</a:t>
            </a:r>
          </a:p>
          <a:p>
            <a:r>
              <a:rPr lang="en-US" dirty="0" smtClean="0"/>
              <a:t>	[</a:t>
            </a:r>
            <a:r>
              <a:rPr lang="en-US" dirty="0" err="1"/>
              <a:t>leo</a:t>
            </a:r>
            <a:r>
              <a:rPr lang="en-US" dirty="0"/>
              <a:t> allen#2.1]</a:t>
            </a:r>
          </a:p>
        </p:txBody>
      </p:sp>
      <p:sp>
        <p:nvSpPr>
          <p:cNvPr id="4" name="Slide Number Placeholder 3"/>
          <p:cNvSpPr>
            <a:spLocks noGrp="1"/>
          </p:cNvSpPr>
          <p:nvPr>
            <p:ph type="sldNum" sz="quarter" idx="12"/>
          </p:nvPr>
        </p:nvSpPr>
        <p:spPr/>
        <p:txBody>
          <a:bodyPr/>
          <a:lstStyle/>
          <a:p>
            <a:fld id="{5A0614AE-7DA6-4443-9A06-FA7BD7CD666D}" type="slidenum">
              <a:rPr lang="en-US" smtClean="0"/>
              <a:pPr/>
              <a:t>16</a:t>
            </a:fld>
            <a:endParaRPr lang="en-US" dirty="0"/>
          </a:p>
        </p:txBody>
      </p:sp>
    </p:spTree>
    <p:extLst>
      <p:ext uri="{BB962C8B-B14F-4D97-AF65-F5344CB8AC3E}">
        <p14:creationId xmlns:p14="http://schemas.microsoft.com/office/powerpoint/2010/main" val="3618371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Pig Functions</a:t>
            </a:r>
            <a:endParaRPr lang="en-US" dirty="0"/>
          </a:p>
        </p:txBody>
      </p:sp>
      <p:sp>
        <p:nvSpPr>
          <p:cNvPr id="3" name="Content Placeholder 2"/>
          <p:cNvSpPr>
            <a:spLocks noGrp="1"/>
          </p:cNvSpPr>
          <p:nvPr>
            <p:ph idx="1"/>
          </p:nvPr>
        </p:nvSpPr>
        <p:spPr/>
        <p:txBody>
          <a:bodyPr>
            <a:normAutofit lnSpcReduction="10000"/>
          </a:bodyPr>
          <a:lstStyle/>
          <a:p>
            <a:r>
              <a:rPr lang="en-US" b="1" dirty="0"/>
              <a:t>Load/Store </a:t>
            </a:r>
            <a:r>
              <a:rPr lang="en-US" b="1" dirty="0" smtClean="0"/>
              <a:t>Functions</a:t>
            </a:r>
          </a:p>
          <a:p>
            <a:pPr marL="511175" lvl="1" indent="-285750">
              <a:buFont typeface="Arial" panose="020B0604020202020204" pitchFamily="34" charset="0"/>
              <a:buChar char="•"/>
            </a:pPr>
            <a:r>
              <a:rPr lang="en-US" dirty="0" smtClean="0"/>
              <a:t>Load Data Sets</a:t>
            </a:r>
          </a:p>
          <a:p>
            <a:pPr marL="511175" lvl="1" indent="-285750">
              <a:buFont typeface="Arial" panose="020B0604020202020204" pitchFamily="34" charset="0"/>
              <a:buChar char="•"/>
            </a:pPr>
            <a:r>
              <a:rPr lang="en-US" dirty="0" smtClean="0"/>
              <a:t>Store Data Sets to HDFS</a:t>
            </a:r>
          </a:p>
          <a:p>
            <a:r>
              <a:rPr lang="en-US" b="1" dirty="0" smtClean="0"/>
              <a:t>Filter Function</a:t>
            </a:r>
          </a:p>
          <a:p>
            <a:pPr marL="511175" lvl="1" indent="-285750">
              <a:buFont typeface="Arial" panose="020B0604020202020204" pitchFamily="34" charset="0"/>
              <a:buChar char="•"/>
            </a:pPr>
            <a:r>
              <a:rPr lang="en-US" dirty="0" smtClean="0"/>
              <a:t>Filter records based on condition</a:t>
            </a:r>
          </a:p>
          <a:p>
            <a:pPr lvl="1" indent="0">
              <a:buNone/>
            </a:pPr>
            <a:endParaRPr lang="en-US" b="1" dirty="0" smtClean="0"/>
          </a:p>
          <a:p>
            <a:r>
              <a:rPr lang="en-US" b="1" dirty="0" err="1" smtClean="0"/>
              <a:t>Eval</a:t>
            </a:r>
            <a:r>
              <a:rPr lang="en-US" b="1" dirty="0" smtClean="0"/>
              <a:t> Functions</a:t>
            </a:r>
          </a:p>
          <a:p>
            <a:pPr marL="511175" lvl="1" indent="-285750">
              <a:buFont typeface="Arial" panose="020B0604020202020204" pitchFamily="34" charset="0"/>
              <a:buChar char="•"/>
            </a:pPr>
            <a:r>
              <a:rPr lang="en-US" dirty="0" smtClean="0"/>
              <a:t>Evaluate values like, Sum, Average, Max, Count </a:t>
            </a:r>
            <a:r>
              <a:rPr lang="en-US" dirty="0" err="1" smtClean="0"/>
              <a:t>etc</a:t>
            </a:r>
            <a:endParaRPr lang="en-US" dirty="0" smtClean="0"/>
          </a:p>
          <a:p>
            <a:r>
              <a:rPr lang="en-US" b="1" dirty="0" smtClean="0"/>
              <a:t>Group By</a:t>
            </a:r>
          </a:p>
          <a:p>
            <a:pPr marL="511175" lvl="1" indent="-285750">
              <a:buFont typeface="Arial" panose="020B0604020202020204" pitchFamily="34" charset="0"/>
              <a:buChar char="•"/>
            </a:pPr>
            <a:r>
              <a:rPr lang="en-US" dirty="0" smtClean="0"/>
              <a:t>Group by</a:t>
            </a:r>
          </a:p>
          <a:p>
            <a:pPr marL="511175" lvl="1" indent="-285750">
              <a:buFont typeface="Arial" panose="020B0604020202020204" pitchFamily="34" charset="0"/>
              <a:buChar char="•"/>
            </a:pPr>
            <a:r>
              <a:rPr lang="en-US" dirty="0" smtClean="0"/>
              <a:t>Flattern</a:t>
            </a:r>
            <a:endParaRPr lang="en-US" dirty="0"/>
          </a:p>
          <a:p>
            <a:r>
              <a:rPr lang="en-US" b="1" dirty="0" smtClean="0"/>
              <a:t>UDFs – User Defined Functions</a:t>
            </a:r>
          </a:p>
          <a:p>
            <a:pPr marL="511175" lvl="1" indent="-285750">
              <a:buFont typeface="Arial" panose="020B0604020202020204" pitchFamily="34" charset="0"/>
              <a:buChar char="•"/>
            </a:pPr>
            <a:r>
              <a:rPr lang="en-US" dirty="0" smtClean="0"/>
              <a:t>Custom functions can be defined of either of three types – Load/Store, </a:t>
            </a:r>
            <a:r>
              <a:rPr lang="en-US" dirty="0" err="1" smtClean="0"/>
              <a:t>Eval</a:t>
            </a:r>
            <a:r>
              <a:rPr lang="en-US" dirty="0" smtClean="0"/>
              <a:t> or Filter</a:t>
            </a: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17</a:t>
            </a:fld>
            <a:endParaRPr lang="en-US" dirty="0"/>
          </a:p>
        </p:txBody>
      </p:sp>
    </p:spTree>
    <p:extLst>
      <p:ext uri="{BB962C8B-B14F-4D97-AF65-F5344CB8AC3E}">
        <p14:creationId xmlns:p14="http://schemas.microsoft.com/office/powerpoint/2010/main" val="32752876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2" name="Shape 272"/>
          <p:cNvSpPr txBox="1">
            <a:spLocks noGrp="1"/>
          </p:cNvSpPr>
          <p:nvPr>
            <p:ph type="title"/>
          </p:nvPr>
        </p:nvSpPr>
        <p:spPr>
          <a:prstGeom prst="rect">
            <a:avLst/>
          </a:prstGeom>
        </p:spPr>
        <p:txBody>
          <a:bodyPr vert="horz" lIns="45720" tIns="45720" rIns="45720" bIns="45720" rtlCol="0" anchor="b" anchorCtr="0">
            <a:normAutofit/>
          </a:bodyPr>
          <a:lstStyle/>
          <a:p>
            <a:pPr marL="0" marR="0" lvl="0" indent="0">
              <a:buClr>
                <a:srgbClr val="0070C0"/>
              </a:buClr>
              <a:buSzPct val="25000"/>
            </a:pPr>
            <a:r>
              <a:rPr dirty="0" smtClean="0">
                <a:sym typeface="Calibri"/>
              </a:rPr>
              <a:t>PIG </a:t>
            </a:r>
            <a:r>
              <a:rPr dirty="0" smtClean="0">
                <a:sym typeface="Calibri"/>
              </a:rPr>
              <a:t>Latin data </a:t>
            </a:r>
            <a:r>
              <a:rPr dirty="0">
                <a:sym typeface="Calibri"/>
              </a:rPr>
              <a:t>types</a:t>
            </a:r>
          </a:p>
        </p:txBody>
      </p:sp>
      <p:sp>
        <p:nvSpPr>
          <p:cNvPr id="271" name="Shape 271"/>
          <p:cNvSpPr txBox="1">
            <a:spLocks noGrp="1"/>
          </p:cNvSpPr>
          <p:nvPr>
            <p:ph type="sldNum" sz="quarter" idx="12"/>
          </p:nvPr>
        </p:nvSpPr>
        <p:spPr>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dirty="0"/>
              <a:t> </a:t>
            </a:r>
          </a:p>
        </p:txBody>
      </p:sp>
      <p:sp>
        <p:nvSpPr>
          <p:cNvPr id="274" name="Shape 274"/>
          <p:cNvSpPr/>
          <p:nvPr/>
        </p:nvSpPr>
        <p:spPr>
          <a:xfrm>
            <a:off x="247650" y="1219200"/>
            <a:ext cx="9163050" cy="369332"/>
          </a:xfrm>
          <a:prstGeom prst="rect">
            <a:avLst/>
          </a:prstGeom>
          <a:noFill/>
          <a:ln>
            <a:noFill/>
          </a:ln>
        </p:spPr>
        <p:txBody>
          <a:bodyPr lIns="91425" tIns="45700" rIns="91425" bIns="45700" anchor="t" anchorCtr="0">
            <a:noAutofit/>
          </a:bodyPr>
          <a:lstStyle/>
          <a:p>
            <a:endParaRPr/>
          </a:p>
        </p:txBody>
      </p:sp>
      <p:graphicFrame>
        <p:nvGraphicFramePr>
          <p:cNvPr id="2" name="Table 1"/>
          <p:cNvGraphicFramePr>
            <a:graphicFrameLocks noGrp="1"/>
          </p:cNvGraphicFramePr>
          <p:nvPr>
            <p:extLst>
              <p:ext uri="{D42A27DB-BD31-4B8C-83A1-F6EECF244321}">
                <p14:modId xmlns:p14="http://schemas.microsoft.com/office/powerpoint/2010/main" val="3091949760"/>
              </p:ext>
            </p:extLst>
          </p:nvPr>
        </p:nvGraphicFramePr>
        <p:xfrm>
          <a:off x="533400" y="1219200"/>
          <a:ext cx="8844780" cy="5086414"/>
        </p:xfrm>
        <a:graphic>
          <a:graphicData uri="http://schemas.openxmlformats.org/drawingml/2006/table">
            <a:tbl>
              <a:tblPr>
                <a:tableStyleId>{2D5ABB26-0587-4C30-8999-92F81FD0307C}</a:tableStyleId>
              </a:tblPr>
              <a:tblGrid>
                <a:gridCol w="2948260"/>
                <a:gridCol w="2948260"/>
                <a:gridCol w="2948260"/>
              </a:tblGrid>
              <a:tr h="295005">
                <a:tc>
                  <a:txBody>
                    <a:bodyPr/>
                    <a:lstStyle/>
                    <a:p>
                      <a:pPr algn="ctr" fontAlgn="t"/>
                      <a:r>
                        <a:rPr lang="en-US" sz="1600" b="1" dirty="0">
                          <a:effectLst/>
                        </a:rPr>
                        <a:t>Simple Data Types</a:t>
                      </a:r>
                      <a:endParaRPr lang="en-US" sz="1600" b="1" dirty="0">
                        <a:solidFill>
                          <a:srgbClr val="000000"/>
                        </a:solidFill>
                        <a:effectLst/>
                      </a:endParaRPr>
                    </a:p>
                  </a:txBody>
                  <a:tcPr marL="26819" marR="26819" marT="26819" marB="268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fontAlgn="t"/>
                      <a:r>
                        <a:rPr lang="en-US" sz="1600" b="1">
                          <a:effectLst/>
                        </a:rPr>
                        <a:t>Description</a:t>
                      </a:r>
                      <a:endParaRPr lang="en-US" sz="1600" b="1">
                        <a:solidFill>
                          <a:srgbClr val="000000"/>
                        </a:solidFill>
                        <a:effectLst/>
                      </a:endParaRPr>
                    </a:p>
                  </a:txBody>
                  <a:tcPr marL="26819" marR="26819" marT="26819" marB="268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fontAlgn="t"/>
                      <a:r>
                        <a:rPr lang="en-US" sz="1600" b="1" dirty="0">
                          <a:effectLst/>
                        </a:rPr>
                        <a:t>Example</a:t>
                      </a:r>
                      <a:endParaRPr lang="en-US" sz="1600" b="1" dirty="0">
                        <a:solidFill>
                          <a:srgbClr val="000000"/>
                        </a:solidFill>
                        <a:effectLst/>
                      </a:endParaRPr>
                    </a:p>
                  </a:txBody>
                  <a:tcPr marL="26819" marR="26819" marT="26819" marB="268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r>
              <a:tr h="295005">
                <a:tc gridSpan="3">
                  <a:txBody>
                    <a:bodyPr/>
                    <a:lstStyle/>
                    <a:p>
                      <a:pPr algn="ctr" fontAlgn="t"/>
                      <a:r>
                        <a:rPr lang="en-US" sz="1600" b="1" dirty="0">
                          <a:effectLst/>
                        </a:rPr>
                        <a:t>Scalars</a:t>
                      </a:r>
                      <a:endParaRPr lang="en-US" sz="1600" b="1" dirty="0">
                        <a:solidFill>
                          <a:srgbClr val="000000"/>
                        </a:solidFill>
                        <a:effectLst/>
                      </a:endParaRPr>
                    </a:p>
                  </a:txBody>
                  <a:tcPr marL="26819" marR="26819" marT="26819" marB="268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t"/>
                      <a:endParaRPr lang="en-US" sz="1600" dirty="0">
                        <a:solidFill>
                          <a:srgbClr val="000000"/>
                        </a:solidFill>
                        <a:effectLst/>
                      </a:endParaRPr>
                    </a:p>
                  </a:txBody>
                  <a:tcPr marL="26819" marR="26819" marT="26819" marB="268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t"/>
                      <a:endParaRPr lang="en-US" sz="1600" dirty="0">
                        <a:solidFill>
                          <a:srgbClr val="000000"/>
                        </a:solidFill>
                        <a:effectLst/>
                      </a:endParaRPr>
                    </a:p>
                  </a:txBody>
                  <a:tcPr marL="26819" marR="26819" marT="26819" marB="268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5005">
                <a:tc>
                  <a:txBody>
                    <a:bodyPr/>
                    <a:lstStyle/>
                    <a:p>
                      <a:pPr algn="l" fontAlgn="t"/>
                      <a:r>
                        <a:rPr lang="en-US" sz="1600">
                          <a:effectLst/>
                        </a:rPr>
                        <a:t>int</a:t>
                      </a:r>
                      <a:endParaRPr lang="en-US" sz="1600">
                        <a:solidFill>
                          <a:srgbClr val="000000"/>
                        </a:solidFill>
                        <a:effectLst/>
                      </a:endParaRPr>
                    </a:p>
                  </a:txBody>
                  <a:tcPr marL="26819" marR="26819" marT="26819" marB="268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600" dirty="0">
                          <a:effectLst/>
                        </a:rPr>
                        <a:t>Signed 32-bit integer</a:t>
                      </a:r>
                      <a:endParaRPr lang="en-US" sz="1600" dirty="0">
                        <a:solidFill>
                          <a:srgbClr val="000000"/>
                        </a:solidFill>
                        <a:effectLst/>
                      </a:endParaRPr>
                    </a:p>
                  </a:txBody>
                  <a:tcPr marL="26819" marR="26819" marT="26819" marB="268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600">
                          <a:effectLst/>
                        </a:rPr>
                        <a:t>10</a:t>
                      </a:r>
                      <a:endParaRPr lang="en-US" sz="1600">
                        <a:solidFill>
                          <a:srgbClr val="000000"/>
                        </a:solidFill>
                        <a:effectLst/>
                      </a:endParaRPr>
                    </a:p>
                  </a:txBody>
                  <a:tcPr marL="26819" marR="26819" marT="26819" marB="268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36372">
                <a:tc>
                  <a:txBody>
                    <a:bodyPr/>
                    <a:lstStyle/>
                    <a:p>
                      <a:pPr algn="l" fontAlgn="t"/>
                      <a:r>
                        <a:rPr lang="en-US" sz="1600" dirty="0">
                          <a:effectLst/>
                        </a:rPr>
                        <a:t>long</a:t>
                      </a:r>
                      <a:endParaRPr lang="en-US" sz="1600" dirty="0">
                        <a:solidFill>
                          <a:srgbClr val="000000"/>
                        </a:solidFill>
                        <a:effectLst/>
                      </a:endParaRPr>
                    </a:p>
                  </a:txBody>
                  <a:tcPr marL="26819" marR="26819" marT="26819" marB="268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600">
                          <a:effectLst/>
                        </a:rPr>
                        <a:t>Signed 64-bit integer</a:t>
                      </a:r>
                      <a:endParaRPr lang="en-US" sz="1600">
                        <a:solidFill>
                          <a:srgbClr val="000000"/>
                        </a:solidFill>
                        <a:effectLst/>
                      </a:endParaRPr>
                    </a:p>
                  </a:txBody>
                  <a:tcPr marL="26819" marR="26819" marT="26819" marB="268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600">
                          <a:effectLst/>
                        </a:rPr>
                        <a:t>Data:     10L or 10l</a:t>
                      </a:r>
                    </a:p>
                    <a:p>
                      <a:pPr algn="l" fontAlgn="t"/>
                      <a:r>
                        <a:rPr lang="en-US" sz="1600">
                          <a:effectLst/>
                        </a:rPr>
                        <a:t>Display: 10L</a:t>
                      </a:r>
                      <a:endParaRPr lang="en-US" sz="1600">
                        <a:solidFill>
                          <a:srgbClr val="000000"/>
                        </a:solidFill>
                        <a:effectLst/>
                      </a:endParaRPr>
                    </a:p>
                  </a:txBody>
                  <a:tcPr marL="26819" marR="26819" marT="26819" marB="268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77740">
                <a:tc>
                  <a:txBody>
                    <a:bodyPr/>
                    <a:lstStyle/>
                    <a:p>
                      <a:pPr algn="l" fontAlgn="t"/>
                      <a:r>
                        <a:rPr lang="en-US" sz="1600">
                          <a:effectLst/>
                        </a:rPr>
                        <a:t>float</a:t>
                      </a:r>
                      <a:endParaRPr lang="en-US" sz="1600">
                        <a:solidFill>
                          <a:srgbClr val="000000"/>
                        </a:solidFill>
                        <a:effectLst/>
                      </a:endParaRPr>
                    </a:p>
                  </a:txBody>
                  <a:tcPr marL="26819" marR="26819" marT="26819" marB="268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600">
                          <a:effectLst/>
                        </a:rPr>
                        <a:t>32-bit floating point</a:t>
                      </a:r>
                      <a:endParaRPr lang="en-US" sz="1600">
                        <a:solidFill>
                          <a:srgbClr val="000000"/>
                        </a:solidFill>
                        <a:effectLst/>
                      </a:endParaRPr>
                    </a:p>
                  </a:txBody>
                  <a:tcPr marL="26819" marR="26819" marT="26819" marB="268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600">
                          <a:effectLst/>
                        </a:rPr>
                        <a:t>Data:     10.5F or 10.5f or 10.5e2f or 10.5E2F</a:t>
                      </a:r>
                    </a:p>
                    <a:p>
                      <a:pPr algn="l" fontAlgn="t"/>
                      <a:r>
                        <a:rPr lang="en-US" sz="1600">
                          <a:effectLst/>
                        </a:rPr>
                        <a:t>Display: 10.5F or 1050.0F</a:t>
                      </a:r>
                      <a:endParaRPr lang="en-US" sz="1600">
                        <a:solidFill>
                          <a:srgbClr val="000000"/>
                        </a:solidFill>
                        <a:effectLst/>
                      </a:endParaRPr>
                    </a:p>
                  </a:txBody>
                  <a:tcPr marL="26819" marR="26819" marT="26819" marB="268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36372">
                <a:tc>
                  <a:txBody>
                    <a:bodyPr/>
                    <a:lstStyle/>
                    <a:p>
                      <a:pPr algn="l" fontAlgn="t"/>
                      <a:r>
                        <a:rPr lang="en-US" sz="1600">
                          <a:effectLst/>
                        </a:rPr>
                        <a:t>double</a:t>
                      </a:r>
                      <a:endParaRPr lang="en-US" sz="1600">
                        <a:solidFill>
                          <a:srgbClr val="000000"/>
                        </a:solidFill>
                        <a:effectLst/>
                      </a:endParaRPr>
                    </a:p>
                  </a:txBody>
                  <a:tcPr marL="26819" marR="26819" marT="26819" marB="268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600">
                          <a:effectLst/>
                        </a:rPr>
                        <a:t>64-bit floating point</a:t>
                      </a:r>
                      <a:endParaRPr lang="en-US" sz="1600">
                        <a:solidFill>
                          <a:srgbClr val="000000"/>
                        </a:solidFill>
                        <a:effectLst/>
                      </a:endParaRPr>
                    </a:p>
                  </a:txBody>
                  <a:tcPr marL="26819" marR="26819" marT="26819" marB="268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600">
                          <a:effectLst/>
                        </a:rPr>
                        <a:t>Data:     10.5 or 10.5e2 or 10.5E2</a:t>
                      </a:r>
                    </a:p>
                    <a:p>
                      <a:pPr algn="l" fontAlgn="t"/>
                      <a:r>
                        <a:rPr lang="en-US" sz="1600">
                          <a:effectLst/>
                        </a:rPr>
                        <a:t>Display: 10.5 or 1050.0</a:t>
                      </a:r>
                      <a:endParaRPr lang="en-US" sz="1600">
                        <a:solidFill>
                          <a:srgbClr val="000000"/>
                        </a:solidFill>
                        <a:effectLst/>
                      </a:endParaRPr>
                    </a:p>
                  </a:txBody>
                  <a:tcPr marL="26819" marR="26819" marT="26819" marB="268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5005">
                <a:tc gridSpan="3">
                  <a:txBody>
                    <a:bodyPr/>
                    <a:lstStyle/>
                    <a:p>
                      <a:pPr algn="ctr" fontAlgn="t"/>
                      <a:r>
                        <a:rPr lang="en-US" sz="1600" b="1" dirty="0">
                          <a:effectLst/>
                        </a:rPr>
                        <a:t>Arrays</a:t>
                      </a:r>
                      <a:endParaRPr lang="en-US" sz="1600" b="1" dirty="0">
                        <a:solidFill>
                          <a:srgbClr val="000000"/>
                        </a:solidFill>
                        <a:effectLst/>
                      </a:endParaRPr>
                    </a:p>
                  </a:txBody>
                  <a:tcPr marL="26819" marR="26819" marT="26819" marB="268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t"/>
                      <a:endParaRPr lang="en-US" sz="1600" dirty="0">
                        <a:solidFill>
                          <a:srgbClr val="000000"/>
                        </a:solidFill>
                        <a:effectLst/>
                      </a:endParaRPr>
                    </a:p>
                  </a:txBody>
                  <a:tcPr marL="26819" marR="26819" marT="26819" marB="268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t"/>
                      <a:endParaRPr lang="en-US" sz="1600" dirty="0">
                        <a:solidFill>
                          <a:srgbClr val="000000"/>
                        </a:solidFill>
                        <a:effectLst/>
                      </a:endParaRPr>
                    </a:p>
                  </a:txBody>
                  <a:tcPr marL="26819" marR="26819" marT="26819" marB="268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36372">
                <a:tc>
                  <a:txBody>
                    <a:bodyPr/>
                    <a:lstStyle/>
                    <a:p>
                      <a:pPr algn="l" fontAlgn="t"/>
                      <a:r>
                        <a:rPr lang="en-US" sz="1600">
                          <a:effectLst/>
                        </a:rPr>
                        <a:t>chararray</a:t>
                      </a:r>
                      <a:endParaRPr lang="en-US" sz="1600">
                        <a:solidFill>
                          <a:srgbClr val="000000"/>
                        </a:solidFill>
                        <a:effectLst/>
                      </a:endParaRPr>
                    </a:p>
                  </a:txBody>
                  <a:tcPr marL="26819" marR="26819" marT="26819" marB="268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600">
                          <a:effectLst/>
                        </a:rPr>
                        <a:t>Character array (string) in Unicode UTF-8 format</a:t>
                      </a:r>
                      <a:endParaRPr lang="en-US" sz="1600">
                        <a:solidFill>
                          <a:srgbClr val="000000"/>
                        </a:solidFill>
                        <a:effectLst/>
                      </a:endParaRPr>
                    </a:p>
                  </a:txBody>
                  <a:tcPr marL="26819" marR="26819" marT="26819" marB="268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600">
                          <a:effectLst/>
                        </a:rPr>
                        <a:t>hello world</a:t>
                      </a:r>
                      <a:endParaRPr lang="en-US" sz="1600">
                        <a:solidFill>
                          <a:srgbClr val="000000"/>
                        </a:solidFill>
                        <a:effectLst/>
                      </a:endParaRPr>
                    </a:p>
                  </a:txBody>
                  <a:tcPr marL="26819" marR="26819" marT="26819" marB="268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5005">
                <a:tc>
                  <a:txBody>
                    <a:bodyPr/>
                    <a:lstStyle/>
                    <a:p>
                      <a:pPr algn="l" fontAlgn="t"/>
                      <a:r>
                        <a:rPr lang="en-US" sz="1600">
                          <a:effectLst/>
                        </a:rPr>
                        <a:t>bytearray</a:t>
                      </a:r>
                      <a:endParaRPr lang="en-US" sz="1600">
                        <a:solidFill>
                          <a:srgbClr val="000000"/>
                        </a:solidFill>
                        <a:effectLst/>
                      </a:endParaRPr>
                    </a:p>
                  </a:txBody>
                  <a:tcPr marL="26819" marR="26819" marT="26819" marB="268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600">
                          <a:effectLst/>
                        </a:rPr>
                        <a:t>Byte array (blob)</a:t>
                      </a:r>
                      <a:endParaRPr lang="en-US" sz="1600">
                        <a:solidFill>
                          <a:srgbClr val="000000"/>
                        </a:solidFill>
                        <a:effectLst/>
                      </a:endParaRPr>
                    </a:p>
                  </a:txBody>
                  <a:tcPr marL="26819" marR="26819" marT="26819" marB="268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endParaRPr lang="en-US" sz="1600">
                        <a:solidFill>
                          <a:srgbClr val="000000"/>
                        </a:solidFill>
                        <a:effectLst/>
                      </a:endParaRPr>
                    </a:p>
                  </a:txBody>
                  <a:tcPr marL="26819" marR="26819" marT="26819" marB="268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5005">
                <a:tc gridSpan="3">
                  <a:txBody>
                    <a:bodyPr/>
                    <a:lstStyle/>
                    <a:p>
                      <a:pPr algn="ctr" fontAlgn="t"/>
                      <a:r>
                        <a:rPr lang="en-US" sz="1600" b="1" dirty="0">
                          <a:effectLst/>
                        </a:rPr>
                        <a:t>Complex Data Types</a:t>
                      </a:r>
                      <a:endParaRPr lang="en-US" sz="1600" b="1" dirty="0">
                        <a:solidFill>
                          <a:srgbClr val="000000"/>
                        </a:solidFill>
                        <a:effectLst/>
                      </a:endParaRPr>
                    </a:p>
                  </a:txBody>
                  <a:tcPr marL="26819" marR="26819" marT="26819" marB="268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t"/>
                      <a:endParaRPr lang="en-US" sz="1600" dirty="0">
                        <a:solidFill>
                          <a:srgbClr val="000000"/>
                        </a:solidFill>
                        <a:effectLst/>
                      </a:endParaRPr>
                    </a:p>
                  </a:txBody>
                  <a:tcPr marL="26819" marR="26819" marT="26819" marB="268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t"/>
                      <a:endParaRPr lang="en-US" sz="1600" dirty="0">
                        <a:solidFill>
                          <a:srgbClr val="000000"/>
                        </a:solidFill>
                        <a:effectLst/>
                      </a:endParaRPr>
                    </a:p>
                  </a:txBody>
                  <a:tcPr marL="26819" marR="26819" marT="26819" marB="268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5005">
                <a:tc>
                  <a:txBody>
                    <a:bodyPr/>
                    <a:lstStyle/>
                    <a:p>
                      <a:pPr algn="l" fontAlgn="t"/>
                      <a:r>
                        <a:rPr lang="en-US" sz="1600">
                          <a:effectLst/>
                        </a:rPr>
                        <a:t>tuple</a:t>
                      </a:r>
                      <a:endParaRPr lang="en-US" sz="1600">
                        <a:solidFill>
                          <a:srgbClr val="000000"/>
                        </a:solidFill>
                        <a:effectLst/>
                      </a:endParaRPr>
                    </a:p>
                  </a:txBody>
                  <a:tcPr marL="26819" marR="26819" marT="26819" marB="268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600">
                          <a:effectLst/>
                        </a:rPr>
                        <a:t>An ordered set of fields.</a:t>
                      </a:r>
                      <a:endParaRPr lang="en-US" sz="1600">
                        <a:solidFill>
                          <a:srgbClr val="000000"/>
                        </a:solidFill>
                        <a:effectLst/>
                      </a:endParaRPr>
                    </a:p>
                  </a:txBody>
                  <a:tcPr marL="26819" marR="26819" marT="26819" marB="268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600" dirty="0">
                          <a:effectLst/>
                        </a:rPr>
                        <a:t>(19,2)</a:t>
                      </a:r>
                      <a:endParaRPr lang="en-US" sz="1600" dirty="0">
                        <a:solidFill>
                          <a:srgbClr val="000000"/>
                        </a:solidFill>
                        <a:effectLst/>
                      </a:endParaRPr>
                    </a:p>
                  </a:txBody>
                  <a:tcPr marL="26819" marR="26819" marT="26819" marB="268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5005">
                <a:tc>
                  <a:txBody>
                    <a:bodyPr/>
                    <a:lstStyle/>
                    <a:p>
                      <a:pPr algn="l" fontAlgn="t"/>
                      <a:r>
                        <a:rPr lang="en-US" sz="1600">
                          <a:effectLst/>
                        </a:rPr>
                        <a:t>bag</a:t>
                      </a:r>
                      <a:endParaRPr lang="en-US" sz="1600">
                        <a:solidFill>
                          <a:srgbClr val="000000"/>
                        </a:solidFill>
                        <a:effectLst/>
                      </a:endParaRPr>
                    </a:p>
                  </a:txBody>
                  <a:tcPr marL="26819" marR="26819" marT="26819" marB="268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600">
                          <a:effectLst/>
                        </a:rPr>
                        <a:t>An collection of tuples.</a:t>
                      </a:r>
                      <a:endParaRPr lang="en-US" sz="1600">
                        <a:solidFill>
                          <a:srgbClr val="000000"/>
                        </a:solidFill>
                        <a:effectLst/>
                      </a:endParaRPr>
                    </a:p>
                  </a:txBody>
                  <a:tcPr marL="26819" marR="26819" marT="26819" marB="268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600">
                          <a:effectLst/>
                        </a:rPr>
                        <a:t>{(19,2), (18,1)}</a:t>
                      </a:r>
                      <a:endParaRPr lang="en-US" sz="1600">
                        <a:solidFill>
                          <a:srgbClr val="000000"/>
                        </a:solidFill>
                        <a:effectLst/>
                      </a:endParaRPr>
                    </a:p>
                  </a:txBody>
                  <a:tcPr marL="26819" marR="26819" marT="26819" marB="268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5005">
                <a:tc>
                  <a:txBody>
                    <a:bodyPr/>
                    <a:lstStyle/>
                    <a:p>
                      <a:pPr algn="l" fontAlgn="t"/>
                      <a:r>
                        <a:rPr lang="en-US" sz="1600">
                          <a:effectLst/>
                        </a:rPr>
                        <a:t>map</a:t>
                      </a:r>
                      <a:endParaRPr lang="en-US" sz="1600">
                        <a:solidFill>
                          <a:srgbClr val="000000"/>
                        </a:solidFill>
                        <a:effectLst/>
                      </a:endParaRPr>
                    </a:p>
                  </a:txBody>
                  <a:tcPr marL="26819" marR="26819" marT="26819" marB="268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600">
                          <a:effectLst/>
                        </a:rPr>
                        <a:t>A set of key value pairs.</a:t>
                      </a:r>
                      <a:endParaRPr lang="en-US" sz="1600">
                        <a:solidFill>
                          <a:srgbClr val="000000"/>
                        </a:solidFill>
                        <a:effectLst/>
                      </a:endParaRPr>
                    </a:p>
                  </a:txBody>
                  <a:tcPr marL="26819" marR="26819" marT="26819" marB="268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600" dirty="0">
                          <a:effectLst/>
                        </a:rPr>
                        <a:t>[</a:t>
                      </a:r>
                      <a:r>
                        <a:rPr lang="en-US" sz="1600" dirty="0" err="1">
                          <a:effectLst/>
                        </a:rPr>
                        <a:t>open#apache</a:t>
                      </a:r>
                      <a:r>
                        <a:rPr lang="en-US" sz="1600" dirty="0">
                          <a:effectLst/>
                        </a:rPr>
                        <a:t>]</a:t>
                      </a:r>
                      <a:endParaRPr lang="en-US" sz="1600" dirty="0">
                        <a:solidFill>
                          <a:srgbClr val="000000"/>
                        </a:solidFill>
                        <a:effectLst/>
                      </a:endParaRPr>
                    </a:p>
                  </a:txBody>
                  <a:tcPr marL="26819" marR="26819" marT="26819" marB="268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A0614AE-7DA6-4443-9A06-FA7BD7CD666D}" type="slidenum">
              <a:rPr lang="en-US" smtClean="0"/>
              <a:pPr/>
              <a:t>19</a:t>
            </a:fld>
            <a:endParaRPr lang="en-US" dirty="0"/>
          </a:p>
        </p:txBody>
      </p:sp>
      <p:sp>
        <p:nvSpPr>
          <p:cNvPr id="3" name="Text Placeholder 2"/>
          <p:cNvSpPr>
            <a:spLocks noGrp="1"/>
          </p:cNvSpPr>
          <p:nvPr>
            <p:ph type="body" sz="quarter" idx="13"/>
          </p:nvPr>
        </p:nvSpPr>
        <p:spPr/>
        <p:txBody>
          <a:bodyPr/>
          <a:lstStyle/>
          <a:p>
            <a:r>
              <a:rPr lang="en-US" dirty="0" smtClean="0"/>
              <a:t>Lets Learn by Solving a Case Study</a:t>
            </a:r>
            <a:endParaRPr lang="en-US" dirty="0"/>
          </a:p>
        </p:txBody>
      </p:sp>
    </p:spTree>
    <p:extLst>
      <p:ext uri="{BB962C8B-B14F-4D97-AF65-F5344CB8AC3E}">
        <p14:creationId xmlns:p14="http://schemas.microsoft.com/office/powerpoint/2010/main" val="3522398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7" name="Shape 147"/>
          <p:cNvSpPr txBox="1">
            <a:spLocks noGrp="1"/>
          </p:cNvSpPr>
          <p:nvPr>
            <p:ph type="title"/>
          </p:nvPr>
        </p:nvSpPr>
        <p:spPr>
          <a:prstGeom prst="rect">
            <a:avLst/>
          </a:prstGeom>
        </p:spPr>
        <p:txBody>
          <a:bodyPr vert="horz" lIns="45720" tIns="45720" rIns="45720" bIns="45720" rtlCol="0" anchor="b" anchorCtr="0">
            <a:normAutofit/>
          </a:bodyPr>
          <a:lstStyle/>
          <a:p>
            <a:pPr>
              <a:buClr>
                <a:schemeClr val="dk1"/>
              </a:buClr>
              <a:buSzPct val="25000"/>
            </a:pPr>
            <a:r>
              <a:rPr dirty="0" smtClean="0">
                <a:sym typeface="Calibri"/>
              </a:rPr>
              <a:t>Pig</a:t>
            </a:r>
            <a:endParaRPr dirty="0">
              <a:sym typeface="Calibri"/>
            </a:endParaRPr>
          </a:p>
        </p:txBody>
      </p:sp>
      <p:sp>
        <p:nvSpPr>
          <p:cNvPr id="5" name="Content Placeholder 4"/>
          <p:cNvSpPr>
            <a:spLocks noGrp="1"/>
          </p:cNvSpPr>
          <p:nvPr>
            <p:ph idx="1"/>
          </p:nvPr>
        </p:nvSpPr>
        <p:spPr/>
        <p:txBody>
          <a:bodyPr>
            <a:normAutofit/>
          </a:bodyPr>
          <a:lstStyle/>
          <a:p>
            <a:pPr lvl="1"/>
            <a:r>
              <a:rPr lang="en-US" dirty="0" smtClean="0"/>
              <a:t>Introduction to Pig</a:t>
            </a:r>
            <a:endParaRPr lang="en-US" dirty="0" smtClean="0"/>
          </a:p>
          <a:p>
            <a:pPr lvl="1"/>
            <a:r>
              <a:rPr lang="en-US" dirty="0" smtClean="0"/>
              <a:t>Execution </a:t>
            </a:r>
            <a:r>
              <a:rPr lang="en-US" dirty="0" smtClean="0"/>
              <a:t>Modes &amp; Pig Components [Grunt, Pig Latin, Optimizer, Compiler, Parser]</a:t>
            </a:r>
            <a:endParaRPr lang="en-US" dirty="0" smtClean="0"/>
          </a:p>
          <a:p>
            <a:pPr lvl="1"/>
            <a:r>
              <a:rPr lang="en-US" dirty="0" smtClean="0"/>
              <a:t>Pig Latin </a:t>
            </a:r>
            <a:r>
              <a:rPr lang="en-US" dirty="0" smtClean="0"/>
              <a:t>Basics</a:t>
            </a:r>
          </a:p>
          <a:p>
            <a:pPr lvl="1"/>
            <a:r>
              <a:rPr lang="en-US" dirty="0" smtClean="0"/>
              <a:t>Case Study</a:t>
            </a:r>
            <a:endParaRPr lang="en-US" dirty="0" smtClean="0"/>
          </a:p>
          <a:p>
            <a:pPr lvl="1"/>
            <a:r>
              <a:rPr lang="en-US" dirty="0" smtClean="0"/>
              <a:t>Developers Alert!!!</a:t>
            </a:r>
          </a:p>
          <a:p>
            <a:pPr lvl="1"/>
            <a:r>
              <a:rPr lang="en-US" dirty="0" smtClean="0"/>
              <a:t>Resources</a:t>
            </a:r>
          </a:p>
          <a:p>
            <a:pPr lvl="1"/>
            <a:r>
              <a:rPr lang="en-US" dirty="0" smtClean="0"/>
              <a:t>Pig vs Hive</a:t>
            </a:r>
            <a:endParaRPr lang="en-US" dirty="0" smtClean="0"/>
          </a:p>
        </p:txBody>
      </p:sp>
      <p:sp>
        <p:nvSpPr>
          <p:cNvPr id="146" name="Shape 146"/>
          <p:cNvSpPr txBox="1">
            <a:spLocks noGrp="1"/>
          </p:cNvSpPr>
          <p:nvPr>
            <p:ph type="sldNum" sz="quarter" idx="12"/>
          </p:nvPr>
        </p:nvSpPr>
        <p:spPr>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dirty="0"/>
              <a:t> </a:t>
            </a:r>
          </a:p>
        </p:txBody>
      </p:sp>
    </p:spTree>
    <p:extLst>
      <p:ext uri="{BB962C8B-B14F-4D97-AF65-F5344CB8AC3E}">
        <p14:creationId xmlns:p14="http://schemas.microsoft.com/office/powerpoint/2010/main" val="1618665883"/>
      </p:ext>
    </p:extLst>
  </p:cSld>
  <p:clrMapOvr>
    <a:masterClrMapping/>
  </p:clrMapOvr>
  <p:transition spd="slow">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2" name="Shape 252"/>
          <p:cNvSpPr txBox="1">
            <a:spLocks noGrp="1"/>
          </p:cNvSpPr>
          <p:nvPr>
            <p:ph type="title"/>
          </p:nvPr>
        </p:nvSpPr>
        <p:spPr>
          <a:prstGeom prst="rect">
            <a:avLst/>
          </a:prstGeom>
        </p:spPr>
        <p:txBody>
          <a:bodyPr vert="horz" lIns="45720" tIns="45720" rIns="45720" bIns="45720" rtlCol="0" anchor="b" anchorCtr="0">
            <a:normAutofit/>
          </a:bodyPr>
          <a:lstStyle/>
          <a:p>
            <a:pPr marL="0" marR="0" lvl="0" indent="0">
              <a:buClr>
                <a:srgbClr val="0070C0"/>
              </a:buClr>
              <a:buSzPct val="25000"/>
            </a:pPr>
            <a:r>
              <a:rPr dirty="0" smtClean="0">
                <a:sym typeface="Calibri"/>
              </a:rPr>
              <a:t>Case Study</a:t>
            </a:r>
            <a:endParaRPr dirty="0">
              <a:sym typeface="Calibri"/>
            </a:endParaRPr>
          </a:p>
        </p:txBody>
      </p:sp>
      <p:sp>
        <p:nvSpPr>
          <p:cNvPr id="251" name="Shape 251"/>
          <p:cNvSpPr txBox="1">
            <a:spLocks noGrp="1"/>
          </p:cNvSpPr>
          <p:nvPr>
            <p:ph type="sldNum" sz="quarter" idx="12"/>
          </p:nvPr>
        </p:nvSpPr>
        <p:spPr>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dirty="0"/>
              <a:t> </a:t>
            </a:r>
          </a:p>
        </p:txBody>
      </p:sp>
      <p:sp>
        <p:nvSpPr>
          <p:cNvPr id="6" name="Content Placeholder 2"/>
          <p:cNvSpPr txBox="1">
            <a:spLocks/>
          </p:cNvSpPr>
          <p:nvPr/>
        </p:nvSpPr>
        <p:spPr>
          <a:xfrm>
            <a:off x="533400" y="990601"/>
            <a:ext cx="8915400" cy="5502274"/>
          </a:xfrm>
          <a:prstGeom prst="rect">
            <a:avLst/>
          </a:prstGeom>
        </p:spPr>
        <p:txBody>
          <a:bodyPr/>
          <a:lstStyle/>
          <a:p>
            <a:pPr marL="0" lvl="1">
              <a:spcBef>
                <a:spcPts val="400"/>
              </a:spcBef>
              <a:spcAft>
                <a:spcPts val="400"/>
              </a:spcAft>
              <a:buClr>
                <a:srgbClr val="1F497D"/>
              </a:buClr>
            </a:pPr>
            <a:r>
              <a:rPr lang="en-US" sz="1700" b="1" dirty="0" smtClean="0"/>
              <a:t>Problem Statement :</a:t>
            </a:r>
          </a:p>
          <a:p>
            <a:pPr marL="0" lvl="1">
              <a:spcBef>
                <a:spcPts val="400"/>
              </a:spcBef>
              <a:spcAft>
                <a:spcPts val="400"/>
              </a:spcAft>
              <a:buClr>
                <a:srgbClr val="1F497D"/>
              </a:buClr>
            </a:pPr>
            <a:endParaRPr lang="en-US" sz="1700" b="1" dirty="0"/>
          </a:p>
          <a:p>
            <a:pPr marL="0" lvl="1">
              <a:spcBef>
                <a:spcPts val="400"/>
              </a:spcBef>
              <a:spcAft>
                <a:spcPts val="400"/>
              </a:spcAft>
              <a:buClr>
                <a:srgbClr val="1F497D"/>
              </a:buClr>
            </a:pPr>
            <a:r>
              <a:rPr lang="en-US" sz="1700" dirty="0" smtClean="0"/>
              <a:t>ABC Entertainments is a production house and required to finalize roadmap for coming year.</a:t>
            </a:r>
          </a:p>
          <a:p>
            <a:pPr marL="0" lvl="1">
              <a:spcBef>
                <a:spcPts val="400"/>
              </a:spcBef>
              <a:spcAft>
                <a:spcPts val="400"/>
              </a:spcAft>
              <a:buClr>
                <a:srgbClr val="1F497D"/>
              </a:buClr>
            </a:pPr>
            <a:r>
              <a:rPr lang="en-US" sz="1700" dirty="0" smtClean="0"/>
              <a:t>As an entertainment business with major focus on movies production, business needs to make multiple decisions. </a:t>
            </a:r>
          </a:p>
          <a:p>
            <a:pPr marL="0" lvl="1">
              <a:spcBef>
                <a:spcPts val="400"/>
              </a:spcBef>
              <a:spcAft>
                <a:spcPts val="400"/>
              </a:spcAft>
              <a:buClr>
                <a:srgbClr val="1F497D"/>
              </a:buClr>
            </a:pPr>
            <a:r>
              <a:rPr lang="en-US" sz="1700" dirty="0" smtClean="0"/>
              <a:t>For example, </a:t>
            </a:r>
          </a:p>
          <a:p>
            <a:pPr marL="342900" lvl="1" indent="-342900">
              <a:spcBef>
                <a:spcPts val="400"/>
              </a:spcBef>
              <a:spcAft>
                <a:spcPts val="400"/>
              </a:spcAft>
              <a:buClr>
                <a:srgbClr val="1F497D"/>
              </a:buClr>
              <a:buAutoNum type="arabicPeriod"/>
            </a:pPr>
            <a:r>
              <a:rPr lang="en-US" sz="1700" dirty="0" smtClean="0"/>
              <a:t>For social media marketing what age group, gender or profession people should be targeted ?</a:t>
            </a:r>
          </a:p>
          <a:p>
            <a:pPr marL="342900" lvl="1" indent="-342900">
              <a:spcBef>
                <a:spcPts val="400"/>
              </a:spcBef>
              <a:spcAft>
                <a:spcPts val="400"/>
              </a:spcAft>
              <a:buClr>
                <a:srgbClr val="1F497D"/>
              </a:buClr>
              <a:buAutoNum type="arabicPeriod"/>
            </a:pPr>
            <a:r>
              <a:rPr lang="en-US" sz="1700" dirty="0" smtClean="0"/>
              <a:t>For a given set of viewers what type of movie is most appreciated, to be able to decide before investing.</a:t>
            </a:r>
          </a:p>
          <a:p>
            <a:pPr marL="0" lvl="1">
              <a:spcBef>
                <a:spcPts val="400"/>
              </a:spcBef>
              <a:spcAft>
                <a:spcPts val="400"/>
              </a:spcAft>
              <a:buClr>
                <a:srgbClr val="1F497D"/>
              </a:buClr>
            </a:pPr>
            <a:endParaRPr lang="en-US" sz="1700" b="1" dirty="0" smtClean="0"/>
          </a:p>
          <a:p>
            <a:pPr marL="0" lvl="1">
              <a:spcBef>
                <a:spcPts val="400"/>
              </a:spcBef>
              <a:spcAft>
                <a:spcPts val="400"/>
              </a:spcAft>
              <a:buClr>
                <a:srgbClr val="1F497D"/>
              </a:buClr>
            </a:pPr>
            <a:r>
              <a:rPr lang="en-US" sz="1700" b="1" dirty="0" smtClean="0"/>
              <a:t>Solution:</a:t>
            </a:r>
            <a:r>
              <a:rPr lang="en-US" sz="1700" dirty="0" smtClean="0"/>
              <a:t> </a:t>
            </a:r>
          </a:p>
          <a:p>
            <a:pPr marL="0" lvl="1">
              <a:spcBef>
                <a:spcPts val="400"/>
              </a:spcBef>
              <a:spcAft>
                <a:spcPts val="400"/>
              </a:spcAft>
              <a:buClr>
                <a:srgbClr val="1F497D"/>
              </a:buClr>
            </a:pPr>
            <a:r>
              <a:rPr lang="en-US" sz="1700" dirty="0" smtClean="0"/>
              <a:t>As we are given with historic data set for movies, its ratings and user’s details we can analyze some information from it. For the scope of case study we will consider data set from </a:t>
            </a:r>
            <a:r>
              <a:rPr lang="en-US" sz="1700" dirty="0" err="1" smtClean="0"/>
              <a:t>movieLense</a:t>
            </a:r>
            <a:r>
              <a:rPr lang="en-US" sz="1700" dirty="0" smtClean="0"/>
              <a:t> labs for all the movies released in April 1998 – approx. 1700 movies with 100 Thousand ratings.</a:t>
            </a:r>
          </a:p>
          <a:p>
            <a:pPr marL="0" lvl="1">
              <a:spcBef>
                <a:spcPts val="400"/>
              </a:spcBef>
              <a:spcAft>
                <a:spcPts val="400"/>
              </a:spcAft>
              <a:buClr>
                <a:srgbClr val="1F497D"/>
              </a:buClr>
            </a:pPr>
            <a:endParaRPr lang="en-US" sz="1700" dirty="0" smtClean="0"/>
          </a:p>
          <a:p>
            <a:pPr marL="0" lvl="1">
              <a:spcBef>
                <a:spcPts val="400"/>
              </a:spcBef>
              <a:spcAft>
                <a:spcPts val="400"/>
              </a:spcAft>
              <a:buClr>
                <a:srgbClr val="1F497D"/>
              </a:buClr>
            </a:pPr>
            <a:endParaRPr lang="en-US" sz="1700" dirty="0" smtClean="0"/>
          </a:p>
          <a:p>
            <a:pPr marL="342900" lvl="1" indent="-342900">
              <a:spcBef>
                <a:spcPts val="400"/>
              </a:spcBef>
              <a:spcAft>
                <a:spcPts val="400"/>
              </a:spcAft>
              <a:buClr>
                <a:srgbClr val="1F497D"/>
              </a:buClr>
              <a:buAutoNum type="arabicPeriod" startAt="2"/>
            </a:pPr>
            <a:endParaRPr lang="en-US" sz="1700" dirty="0" smtClean="0"/>
          </a:p>
          <a:p>
            <a:pPr marL="0" lvl="1">
              <a:spcBef>
                <a:spcPts val="400"/>
              </a:spcBef>
              <a:spcAft>
                <a:spcPts val="400"/>
              </a:spcAft>
              <a:buClr>
                <a:srgbClr val="1F497D"/>
              </a:buClr>
            </a:pPr>
            <a:endParaRPr lang="en-US" sz="1700" dirty="0" smtClean="0"/>
          </a:p>
        </p:txBody>
      </p:sp>
    </p:spTree>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2" name="Shape 252"/>
          <p:cNvSpPr txBox="1">
            <a:spLocks noGrp="1"/>
          </p:cNvSpPr>
          <p:nvPr>
            <p:ph type="title"/>
          </p:nvPr>
        </p:nvSpPr>
        <p:spPr>
          <a:prstGeom prst="rect">
            <a:avLst/>
          </a:prstGeom>
        </p:spPr>
        <p:txBody>
          <a:bodyPr vert="horz" lIns="45720" tIns="45720" rIns="45720" bIns="45720" rtlCol="0" anchor="b" anchorCtr="0">
            <a:normAutofit/>
          </a:bodyPr>
          <a:lstStyle/>
          <a:p>
            <a:pPr marL="0" marR="0" lvl="0" indent="0">
              <a:buClr>
                <a:srgbClr val="0070C0"/>
              </a:buClr>
              <a:buSzPct val="25000"/>
            </a:pPr>
            <a:r>
              <a:rPr dirty="0" smtClean="0">
                <a:sym typeface="Calibri"/>
              </a:rPr>
              <a:t>Case Study [Contd</a:t>
            </a:r>
            <a:r>
              <a:rPr dirty="0">
                <a:sym typeface="Calibri"/>
              </a:rPr>
              <a:t>.</a:t>
            </a:r>
            <a:r>
              <a:rPr dirty="0" smtClean="0">
                <a:sym typeface="Calibri"/>
              </a:rPr>
              <a:t>]</a:t>
            </a:r>
            <a:endParaRPr dirty="0">
              <a:sym typeface="Calibri"/>
            </a:endParaRPr>
          </a:p>
        </p:txBody>
      </p:sp>
      <p:sp>
        <p:nvSpPr>
          <p:cNvPr id="251" name="Shape 251"/>
          <p:cNvSpPr txBox="1">
            <a:spLocks noGrp="1"/>
          </p:cNvSpPr>
          <p:nvPr>
            <p:ph type="sldNum" sz="quarter" idx="12"/>
          </p:nvPr>
        </p:nvSpPr>
        <p:spPr>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dirty="0"/>
              <a:t> </a:t>
            </a:r>
          </a:p>
        </p:txBody>
      </p:sp>
      <p:sp>
        <p:nvSpPr>
          <p:cNvPr id="6" name="Content Placeholder 2"/>
          <p:cNvSpPr txBox="1">
            <a:spLocks/>
          </p:cNvSpPr>
          <p:nvPr/>
        </p:nvSpPr>
        <p:spPr>
          <a:xfrm>
            <a:off x="533400" y="990601"/>
            <a:ext cx="8915400" cy="5502274"/>
          </a:xfrm>
          <a:prstGeom prst="rect">
            <a:avLst/>
          </a:prstGeom>
        </p:spPr>
        <p:txBody>
          <a:bodyPr/>
          <a:lstStyle/>
          <a:p>
            <a:pPr marL="0" lvl="1">
              <a:spcBef>
                <a:spcPts val="400"/>
              </a:spcBef>
              <a:spcAft>
                <a:spcPts val="400"/>
              </a:spcAft>
              <a:buClr>
                <a:srgbClr val="1F497D"/>
              </a:buClr>
            </a:pPr>
            <a:endParaRPr lang="en-US" sz="1700" dirty="0" smtClean="0"/>
          </a:p>
          <a:p>
            <a:pPr marL="0" lvl="1">
              <a:spcBef>
                <a:spcPts val="400"/>
              </a:spcBef>
              <a:spcAft>
                <a:spcPts val="400"/>
              </a:spcAft>
              <a:buClr>
                <a:srgbClr val="1F497D"/>
              </a:buClr>
            </a:pPr>
            <a:endParaRPr lang="en-US" sz="1700" dirty="0" smtClean="0"/>
          </a:p>
        </p:txBody>
      </p:sp>
      <p:sp>
        <p:nvSpPr>
          <p:cNvPr id="2" name="TextBox 1"/>
          <p:cNvSpPr txBox="1"/>
          <p:nvPr/>
        </p:nvSpPr>
        <p:spPr>
          <a:xfrm>
            <a:off x="533400" y="1005841"/>
            <a:ext cx="9067800" cy="6258123"/>
          </a:xfrm>
          <a:prstGeom prst="rect">
            <a:avLst/>
          </a:prstGeom>
          <a:noFill/>
        </p:spPr>
        <p:txBody>
          <a:bodyPr wrap="square" rtlCol="0">
            <a:spAutoFit/>
          </a:bodyPr>
          <a:lstStyle/>
          <a:p>
            <a:pPr marL="0" lvl="1">
              <a:spcBef>
                <a:spcPts val="400"/>
              </a:spcBef>
              <a:spcAft>
                <a:spcPts val="400"/>
              </a:spcAft>
              <a:buClr>
                <a:srgbClr val="1F497D"/>
              </a:buClr>
            </a:pPr>
            <a:r>
              <a:rPr lang="en-US" sz="1700" b="1" dirty="0"/>
              <a:t>Should we choose Hive or Pig for this case ?</a:t>
            </a:r>
          </a:p>
          <a:p>
            <a:pPr marL="285750" lvl="1" indent="-285750">
              <a:spcBef>
                <a:spcPts val="400"/>
              </a:spcBef>
              <a:spcAft>
                <a:spcPts val="400"/>
              </a:spcAft>
              <a:buClr>
                <a:srgbClr val="1F497D"/>
              </a:buClr>
              <a:buFont typeface="Arial" panose="020B0604020202020204" pitchFamily="34" charset="0"/>
              <a:buChar char="•"/>
            </a:pPr>
            <a:r>
              <a:rPr lang="en-US" sz="1700" dirty="0" smtClean="0"/>
              <a:t>Data </a:t>
            </a:r>
            <a:r>
              <a:rPr lang="en-US" sz="1700" dirty="0"/>
              <a:t>sets are provided as flat files</a:t>
            </a:r>
            <a:r>
              <a:rPr lang="en-US" sz="1700" dirty="0" smtClean="0"/>
              <a:t>.</a:t>
            </a:r>
          </a:p>
          <a:p>
            <a:pPr marL="285750" lvl="1" indent="-285750">
              <a:spcBef>
                <a:spcPts val="400"/>
              </a:spcBef>
              <a:spcAft>
                <a:spcPts val="400"/>
              </a:spcAft>
              <a:buClr>
                <a:srgbClr val="1F497D"/>
              </a:buClr>
              <a:buFont typeface="Arial" panose="020B0604020202020204" pitchFamily="34" charset="0"/>
              <a:buChar char="•"/>
            </a:pPr>
            <a:r>
              <a:rPr lang="en-US" sz="1700" dirty="0" smtClean="0"/>
              <a:t>It </a:t>
            </a:r>
            <a:r>
              <a:rPr lang="en-US" sz="1700" dirty="0"/>
              <a:t>requires to perform some joins, aggregations and filter on data </a:t>
            </a:r>
            <a:r>
              <a:rPr lang="en-US" sz="1700" dirty="0" smtClean="0"/>
              <a:t>sets to achieve end results.</a:t>
            </a:r>
          </a:p>
          <a:p>
            <a:pPr marL="285750" lvl="1" indent="-285750">
              <a:spcBef>
                <a:spcPts val="400"/>
              </a:spcBef>
              <a:spcAft>
                <a:spcPts val="400"/>
              </a:spcAft>
              <a:buClr>
                <a:srgbClr val="1F497D"/>
              </a:buClr>
              <a:buFont typeface="Arial" panose="020B0604020202020204" pitchFamily="34" charset="0"/>
              <a:buChar char="•"/>
            </a:pPr>
            <a:r>
              <a:rPr lang="en-US" sz="1700" dirty="0" smtClean="0"/>
              <a:t>Since </a:t>
            </a:r>
            <a:r>
              <a:rPr lang="en-US" sz="1700" dirty="0"/>
              <a:t>we are not fully aware of dataset and data quality, we may be interested to explore data initially to learn about data set !</a:t>
            </a:r>
          </a:p>
          <a:p>
            <a:pPr marL="285750" lvl="1" indent="-285750">
              <a:spcBef>
                <a:spcPts val="400"/>
              </a:spcBef>
              <a:spcAft>
                <a:spcPts val="400"/>
              </a:spcAft>
              <a:buClr>
                <a:srgbClr val="1F497D"/>
              </a:buClr>
              <a:buFont typeface="Arial" panose="020B0604020202020204" pitchFamily="34" charset="0"/>
              <a:buChar char="•"/>
            </a:pPr>
            <a:r>
              <a:rPr lang="en-US" sz="1700" dirty="0"/>
              <a:t>We might be interested to store intermediate results of our </a:t>
            </a:r>
            <a:r>
              <a:rPr lang="en-US" sz="1700" dirty="0" smtClean="0"/>
              <a:t>analysis</a:t>
            </a:r>
          </a:p>
          <a:p>
            <a:pPr marL="0" lvl="1">
              <a:spcBef>
                <a:spcPts val="400"/>
              </a:spcBef>
              <a:spcAft>
                <a:spcPts val="400"/>
              </a:spcAft>
              <a:buClr>
                <a:srgbClr val="1F497D"/>
              </a:buClr>
            </a:pPr>
            <a:endParaRPr lang="en-US" sz="1700" dirty="0"/>
          </a:p>
          <a:p>
            <a:pPr marL="0" lvl="1">
              <a:spcBef>
                <a:spcPts val="400"/>
              </a:spcBef>
              <a:spcAft>
                <a:spcPts val="400"/>
              </a:spcAft>
              <a:buClr>
                <a:srgbClr val="1F497D"/>
              </a:buClr>
            </a:pPr>
            <a:r>
              <a:rPr lang="en-US" sz="1700" dirty="0" smtClean="0"/>
              <a:t>This problem cane be solved with Hive, Pig or Map Reduce programs also.</a:t>
            </a:r>
          </a:p>
          <a:p>
            <a:pPr marL="0" lvl="1">
              <a:spcBef>
                <a:spcPts val="400"/>
              </a:spcBef>
              <a:spcAft>
                <a:spcPts val="400"/>
              </a:spcAft>
              <a:buClr>
                <a:srgbClr val="1F497D"/>
              </a:buClr>
            </a:pPr>
            <a:r>
              <a:rPr lang="en-US" sz="1700" dirty="0" smtClean="0"/>
              <a:t>As we are interested to store multiple intermediate results – Pig fits well here. With Hive we have to create those many intermediate tables and take care of truncating during each run.</a:t>
            </a:r>
          </a:p>
          <a:p>
            <a:pPr marL="0" lvl="1">
              <a:spcBef>
                <a:spcPts val="400"/>
              </a:spcBef>
              <a:spcAft>
                <a:spcPts val="400"/>
              </a:spcAft>
              <a:buClr>
                <a:srgbClr val="1F497D"/>
              </a:buClr>
            </a:pPr>
            <a:endParaRPr lang="en-US" sz="1700" dirty="0" smtClean="0"/>
          </a:p>
          <a:p>
            <a:pPr marL="0" lvl="1">
              <a:spcBef>
                <a:spcPts val="400"/>
              </a:spcBef>
              <a:spcAft>
                <a:spcPts val="400"/>
              </a:spcAft>
              <a:buClr>
                <a:srgbClr val="1F497D"/>
              </a:buClr>
            </a:pPr>
            <a:r>
              <a:rPr lang="en-US" sz="1700" dirty="0" smtClean="0"/>
              <a:t>Since there are join, filter and aggregation operation similar can be achieved with Hive. When you will compare Hive solution script with Pig, Pig script is going to look short and simple. It makes it easy scripting for complex analytical jobs.</a:t>
            </a:r>
          </a:p>
          <a:p>
            <a:pPr marL="0" lvl="1">
              <a:spcBef>
                <a:spcPts val="400"/>
              </a:spcBef>
              <a:spcAft>
                <a:spcPts val="400"/>
              </a:spcAft>
              <a:buClr>
                <a:srgbClr val="1F497D"/>
              </a:buClr>
            </a:pPr>
            <a:r>
              <a:rPr lang="en-US" sz="1700" dirty="0" smtClean="0"/>
              <a:t>Since we don’t know actual data quality before starting, initial data exploration can be done with Pig, without worrying about data formats and fields within, Since we don’t need to create any sort of tables here ! </a:t>
            </a:r>
          </a:p>
          <a:p>
            <a:pPr marL="285750" lvl="1" indent="-285750">
              <a:spcBef>
                <a:spcPts val="400"/>
              </a:spcBef>
              <a:spcAft>
                <a:spcPts val="400"/>
              </a:spcAft>
              <a:buClr>
                <a:srgbClr val="1F497D"/>
              </a:buClr>
              <a:buFont typeface="Arial" panose="020B0604020202020204" pitchFamily="34" charset="0"/>
              <a:buChar char="•"/>
            </a:pPr>
            <a:endParaRPr lang="en-US" sz="1700" dirty="0"/>
          </a:p>
          <a:p>
            <a:endParaRPr lang="en-US" dirty="0"/>
          </a:p>
        </p:txBody>
      </p:sp>
    </p:spTree>
    <p:extLst>
      <p:ext uri="{BB962C8B-B14F-4D97-AF65-F5344CB8AC3E}">
        <p14:creationId xmlns:p14="http://schemas.microsoft.com/office/powerpoint/2010/main" val="501550857"/>
      </p:ext>
    </p:extLst>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2" name="Shape 252"/>
          <p:cNvSpPr txBox="1">
            <a:spLocks noGrp="1"/>
          </p:cNvSpPr>
          <p:nvPr>
            <p:ph type="title"/>
          </p:nvPr>
        </p:nvSpPr>
        <p:spPr>
          <a:prstGeom prst="rect">
            <a:avLst/>
          </a:prstGeom>
        </p:spPr>
        <p:txBody>
          <a:bodyPr vert="horz" lIns="45720" tIns="45720" rIns="45720" bIns="45720" rtlCol="0" anchor="b" anchorCtr="0">
            <a:normAutofit/>
          </a:bodyPr>
          <a:lstStyle/>
          <a:p>
            <a:pPr marL="0" marR="0" lvl="0" indent="0">
              <a:buClr>
                <a:srgbClr val="0070C0"/>
              </a:buClr>
              <a:buSzPct val="25000"/>
            </a:pPr>
            <a:r>
              <a:rPr dirty="0" smtClean="0">
                <a:sym typeface="Calibri"/>
              </a:rPr>
              <a:t>Case Study</a:t>
            </a:r>
            <a:endParaRPr dirty="0">
              <a:sym typeface="Calibri"/>
            </a:endParaRPr>
          </a:p>
        </p:txBody>
      </p:sp>
      <p:sp>
        <p:nvSpPr>
          <p:cNvPr id="251" name="Shape 251"/>
          <p:cNvSpPr txBox="1">
            <a:spLocks noGrp="1"/>
          </p:cNvSpPr>
          <p:nvPr>
            <p:ph type="sldNum" sz="quarter" idx="12"/>
          </p:nvPr>
        </p:nvSpPr>
        <p:spPr>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dirty="0"/>
              <a:t> </a:t>
            </a:r>
          </a:p>
        </p:txBody>
      </p:sp>
      <p:sp>
        <p:nvSpPr>
          <p:cNvPr id="6" name="Content Placeholder 2"/>
          <p:cNvSpPr txBox="1">
            <a:spLocks/>
          </p:cNvSpPr>
          <p:nvPr/>
        </p:nvSpPr>
        <p:spPr>
          <a:xfrm>
            <a:off x="533400" y="1092200"/>
            <a:ext cx="8915400" cy="3860800"/>
          </a:xfrm>
          <a:prstGeom prst="rect">
            <a:avLst/>
          </a:prstGeom>
        </p:spPr>
        <p:txBody>
          <a:bodyPr/>
          <a:lstStyle/>
          <a:p>
            <a:pPr marL="0" lvl="1">
              <a:spcBef>
                <a:spcPts val="400"/>
              </a:spcBef>
              <a:spcAft>
                <a:spcPts val="400"/>
              </a:spcAft>
              <a:buClr>
                <a:srgbClr val="1F497D"/>
              </a:buClr>
            </a:pPr>
            <a:r>
              <a:rPr lang="en-US" sz="1700" b="1" dirty="0" smtClean="0"/>
              <a:t>Data Set Used for Case Study : </a:t>
            </a:r>
            <a:r>
              <a:rPr lang="en-US" sz="1700" dirty="0" smtClean="0"/>
              <a:t>Movie Review Data Set from </a:t>
            </a:r>
            <a:r>
              <a:rPr lang="en-US" sz="1600" dirty="0" err="1"/>
              <a:t>MovieLens</a:t>
            </a:r>
            <a:r>
              <a:rPr lang="en-US" sz="1600" dirty="0"/>
              <a:t> </a:t>
            </a:r>
            <a:r>
              <a:rPr lang="en-US" sz="1600" dirty="0" smtClean="0"/>
              <a:t>Labs. </a:t>
            </a:r>
            <a:endParaRPr lang="en-US" sz="1600" dirty="0"/>
          </a:p>
          <a:p>
            <a:pPr marL="0" lvl="1">
              <a:spcBef>
                <a:spcPts val="400"/>
              </a:spcBef>
              <a:spcAft>
                <a:spcPts val="400"/>
              </a:spcAft>
              <a:buClr>
                <a:srgbClr val="1F497D"/>
              </a:buClr>
            </a:pPr>
            <a:r>
              <a:rPr lang="en-US" sz="1600" dirty="0"/>
              <a:t>Stable benchmark dataset. 100,000 ratings from 1000 users on 1700 movies. Released 4/1998. </a:t>
            </a:r>
          </a:p>
          <a:p>
            <a:pPr marL="0" lvl="1">
              <a:spcBef>
                <a:spcPts val="400"/>
              </a:spcBef>
              <a:spcAft>
                <a:spcPts val="400"/>
              </a:spcAft>
              <a:buClr>
                <a:srgbClr val="1F497D"/>
              </a:buClr>
            </a:pPr>
            <a:endParaRPr lang="en-US" sz="1700" dirty="0" smtClean="0"/>
          </a:p>
          <a:p>
            <a:pPr marL="0" lvl="1">
              <a:spcBef>
                <a:spcPts val="400"/>
              </a:spcBef>
              <a:spcAft>
                <a:spcPts val="400"/>
              </a:spcAft>
              <a:buClr>
                <a:srgbClr val="1F497D"/>
              </a:buClr>
            </a:pPr>
            <a:r>
              <a:rPr lang="en-US" sz="1600" dirty="0" err="1"/>
              <a:t>GroupLens</a:t>
            </a:r>
            <a:r>
              <a:rPr lang="en-US" sz="1600" dirty="0"/>
              <a:t> Research has collected and made available rating data sets from the </a:t>
            </a:r>
            <a:r>
              <a:rPr lang="en-US" sz="1600" dirty="0" err="1"/>
              <a:t>MovieLens</a:t>
            </a:r>
            <a:r>
              <a:rPr lang="en-US" sz="1600" dirty="0"/>
              <a:t> web site (</a:t>
            </a:r>
            <a:r>
              <a:rPr lang="en-US" sz="1600" u="sng" dirty="0">
                <a:hlinkClick r:id="rId4"/>
              </a:rPr>
              <a:t>http://movielens.org</a:t>
            </a:r>
            <a:r>
              <a:rPr lang="en-US" sz="1600" dirty="0"/>
              <a:t>). The data sets were collected over various periods of time, depending on the size of the set. Before using these data sets, please review their README files for the usage licenses and other details</a:t>
            </a:r>
            <a:r>
              <a:rPr lang="en-US" sz="1600" dirty="0" smtClean="0"/>
              <a:t>.</a:t>
            </a:r>
          </a:p>
          <a:p>
            <a:pPr marL="0" lvl="1">
              <a:spcBef>
                <a:spcPts val="400"/>
              </a:spcBef>
              <a:spcAft>
                <a:spcPts val="400"/>
              </a:spcAft>
              <a:buClr>
                <a:srgbClr val="1F497D"/>
              </a:buClr>
            </a:pPr>
            <a:endParaRPr lang="en-US" sz="1600" dirty="0"/>
          </a:p>
          <a:p>
            <a:pPr marL="0" lvl="1">
              <a:spcBef>
                <a:spcPts val="400"/>
              </a:spcBef>
              <a:spcAft>
                <a:spcPts val="400"/>
              </a:spcAft>
              <a:buClr>
                <a:srgbClr val="1F497D"/>
              </a:buClr>
            </a:pPr>
            <a:r>
              <a:rPr lang="en-US" sz="1600" dirty="0" smtClean="0"/>
              <a:t>Attached : movie-100k.zip</a:t>
            </a:r>
            <a:endParaRPr lang="en-US" sz="1600" dirty="0"/>
          </a:p>
          <a:p>
            <a:pPr marL="0" lvl="1">
              <a:spcBef>
                <a:spcPts val="400"/>
              </a:spcBef>
              <a:spcAft>
                <a:spcPts val="400"/>
              </a:spcAft>
              <a:buClr>
                <a:srgbClr val="1F497D"/>
              </a:buClr>
            </a:pPr>
            <a:endParaRPr lang="en-US" sz="1700" dirty="0" smtClean="0"/>
          </a:p>
        </p:txBody>
      </p:sp>
      <p:graphicFrame>
        <p:nvGraphicFramePr>
          <p:cNvPr id="2" name="Object 1"/>
          <p:cNvGraphicFramePr>
            <a:graphicFrameLocks noChangeAspect="1"/>
          </p:cNvGraphicFramePr>
          <p:nvPr/>
        </p:nvGraphicFramePr>
        <p:xfrm>
          <a:off x="762000" y="4038600"/>
          <a:ext cx="819150" cy="438150"/>
        </p:xfrm>
        <a:graphic>
          <a:graphicData uri="http://schemas.openxmlformats.org/presentationml/2006/ole">
            <mc:AlternateContent xmlns:mc="http://schemas.openxmlformats.org/markup-compatibility/2006">
              <mc:Choice xmlns:v="urn:schemas-microsoft-com:vml" Requires="v">
                <p:oleObj spid="_x0000_s5149" name="Packager Shell Object" showAsIcon="1" r:id="rId5" imgW="819000" imgH="437400" progId="Package">
                  <p:embed/>
                </p:oleObj>
              </mc:Choice>
              <mc:Fallback>
                <p:oleObj name="Packager Shell Object" showAsIcon="1" r:id="rId5" imgW="819000" imgH="437400" progId="Package">
                  <p:embed/>
                  <p:pic>
                    <p:nvPicPr>
                      <p:cNvPr id="0" name=""/>
                      <p:cNvPicPr/>
                      <p:nvPr/>
                    </p:nvPicPr>
                    <p:blipFill>
                      <a:blip r:embed="rId6"/>
                      <a:stretch>
                        <a:fillRect/>
                      </a:stretch>
                    </p:blipFill>
                    <p:spPr>
                      <a:xfrm>
                        <a:off x="762000" y="4038600"/>
                        <a:ext cx="819150" cy="438150"/>
                      </a:xfrm>
                      <a:prstGeom prst="rect">
                        <a:avLst/>
                      </a:prstGeom>
                    </p:spPr>
                  </p:pic>
                </p:oleObj>
              </mc:Fallback>
            </mc:AlternateContent>
          </a:graphicData>
        </a:graphic>
      </p:graphicFrame>
    </p:spTree>
    <p:extLst>
      <p:ext uri="{BB962C8B-B14F-4D97-AF65-F5344CB8AC3E}">
        <p14:creationId xmlns:p14="http://schemas.microsoft.com/office/powerpoint/2010/main" val="635438819"/>
      </p:ext>
    </p:extLst>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[Cont.]</a:t>
            </a:r>
            <a:endParaRPr lang="en-US" dirty="0"/>
          </a:p>
        </p:txBody>
      </p:sp>
      <p:sp>
        <p:nvSpPr>
          <p:cNvPr id="3" name="Slide Number Placeholder 2"/>
          <p:cNvSpPr>
            <a:spLocks noGrp="1"/>
          </p:cNvSpPr>
          <p:nvPr>
            <p:ph type="sldNum" sz="quarter" idx="12"/>
          </p:nvPr>
        </p:nvSpPr>
        <p:spPr/>
        <p:txBody>
          <a:bodyPr/>
          <a:lstStyle/>
          <a:p>
            <a:fld id="{5A0614AE-7DA6-4443-9A06-FA7BD7CD666D}" type="slidenum">
              <a:rPr lang="en-US" smtClean="0"/>
              <a:pPr/>
              <a:t>23</a:t>
            </a:fld>
            <a:endParaRPr lang="en-US" dirty="0"/>
          </a:p>
        </p:txBody>
      </p:sp>
      <p:sp>
        <p:nvSpPr>
          <p:cNvPr id="4" name="Content Placeholder 2"/>
          <p:cNvSpPr txBox="1">
            <a:spLocks/>
          </p:cNvSpPr>
          <p:nvPr/>
        </p:nvSpPr>
        <p:spPr>
          <a:xfrm>
            <a:off x="533400" y="1092200"/>
            <a:ext cx="8915400" cy="5003800"/>
          </a:xfrm>
          <a:prstGeom prst="rect">
            <a:avLst/>
          </a:prstGeom>
        </p:spPr>
        <p:txBody>
          <a:bodyPr/>
          <a:lstStyle/>
          <a:p>
            <a:r>
              <a:rPr lang="en-US" sz="1600" b="1" dirty="0"/>
              <a:t>Data Directory : movie-100k</a:t>
            </a:r>
          </a:p>
          <a:p>
            <a:r>
              <a:rPr lang="en-US" sz="1600" dirty="0"/>
              <a:t> There are multiple “|” separated files in this directory, few are described below which will be used in </a:t>
            </a:r>
            <a:r>
              <a:rPr lang="en-US" sz="1600" dirty="0" smtClean="0"/>
              <a:t>this session. </a:t>
            </a:r>
          </a:p>
          <a:p>
            <a:endParaRPr lang="en-US" sz="1600" b="1" dirty="0" smtClean="0"/>
          </a:p>
          <a:p>
            <a:endParaRPr lang="en-US" sz="1600" dirty="0"/>
          </a:p>
          <a:p>
            <a:endParaRPr lang="en-US" sz="1600" dirty="0"/>
          </a:p>
        </p:txBody>
      </p:sp>
      <p:graphicFrame>
        <p:nvGraphicFramePr>
          <p:cNvPr id="5" name="Table 4"/>
          <p:cNvGraphicFramePr>
            <a:graphicFrameLocks noGrp="1"/>
          </p:cNvGraphicFramePr>
          <p:nvPr>
            <p:extLst>
              <p:ext uri="{D42A27DB-BD31-4B8C-83A1-F6EECF244321}">
                <p14:modId xmlns:p14="http://schemas.microsoft.com/office/powerpoint/2010/main" val="1889464129"/>
              </p:ext>
            </p:extLst>
          </p:nvPr>
        </p:nvGraphicFramePr>
        <p:xfrm>
          <a:off x="533400" y="2057400"/>
          <a:ext cx="8839200" cy="2667000"/>
        </p:xfrm>
        <a:graphic>
          <a:graphicData uri="http://schemas.openxmlformats.org/drawingml/2006/table">
            <a:tbl>
              <a:tblPr firstRow="1" bandRow="1">
                <a:tableStyleId>{5C22544A-7EE6-4342-B048-85BDC9FD1C3A}</a:tableStyleId>
              </a:tblPr>
              <a:tblGrid>
                <a:gridCol w="1295400"/>
                <a:gridCol w="2209800"/>
                <a:gridCol w="3429000"/>
                <a:gridCol w="1905000"/>
              </a:tblGrid>
              <a:tr h="370840">
                <a:tc>
                  <a:txBody>
                    <a:bodyPr/>
                    <a:lstStyle/>
                    <a:p>
                      <a:r>
                        <a:rPr lang="en-US" sz="1600" b="1" dirty="0" smtClean="0"/>
                        <a:t>File Name</a:t>
                      </a:r>
                      <a:endParaRPr lang="en-US" sz="1600" b="1" dirty="0"/>
                    </a:p>
                  </a:txBody>
                  <a:tcPr/>
                </a:tc>
                <a:tc>
                  <a:txBody>
                    <a:bodyPr/>
                    <a:lstStyle/>
                    <a:p>
                      <a:r>
                        <a:rPr lang="en-US" sz="1600" b="1" dirty="0" smtClean="0"/>
                        <a:t>Description</a:t>
                      </a:r>
                      <a:endParaRPr lang="en-US" sz="1600" b="1" dirty="0"/>
                    </a:p>
                  </a:txBody>
                  <a:tcPr/>
                </a:tc>
                <a:tc>
                  <a:txBody>
                    <a:bodyPr/>
                    <a:lstStyle/>
                    <a:p>
                      <a:r>
                        <a:rPr lang="en-US" sz="1600" b="1" dirty="0" smtClean="0"/>
                        <a:t>Fields</a:t>
                      </a:r>
                      <a:r>
                        <a:rPr lang="en-US" sz="1600" b="1" baseline="0" dirty="0" smtClean="0"/>
                        <a:t> in File</a:t>
                      </a:r>
                      <a:endParaRPr lang="en-US" sz="1600" b="1" dirty="0"/>
                    </a:p>
                  </a:txBody>
                  <a:tcPr/>
                </a:tc>
                <a:tc>
                  <a:txBody>
                    <a:bodyPr/>
                    <a:lstStyle/>
                    <a:p>
                      <a:r>
                        <a:rPr lang="en-US" sz="1600" b="1" dirty="0" smtClean="0"/>
                        <a:t>Fields</a:t>
                      </a:r>
                      <a:r>
                        <a:rPr lang="en-US" sz="1600" b="1" baseline="0" dirty="0" smtClean="0"/>
                        <a:t> separator</a:t>
                      </a:r>
                      <a:endParaRPr lang="en-US" sz="1600" b="1" dirty="0"/>
                    </a:p>
                  </a:txBody>
                  <a:tcPr/>
                </a:tc>
              </a:tr>
              <a:tr h="467360">
                <a:tc>
                  <a:txBody>
                    <a:bodyPr/>
                    <a:lstStyle/>
                    <a:p>
                      <a:r>
                        <a:rPr lang="en-US" sz="1200" dirty="0" err="1" smtClean="0"/>
                        <a:t>u.data</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Ratings data</a:t>
                      </a:r>
                    </a:p>
                    <a:p>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user id, item id, rating, timestamp</a:t>
                      </a:r>
                    </a:p>
                    <a:p>
                      <a:endParaRPr lang="en-US" sz="1200" dirty="0"/>
                    </a:p>
                  </a:txBody>
                  <a:tcPr/>
                </a:tc>
                <a:tc>
                  <a:txBody>
                    <a:bodyPr/>
                    <a:lstStyle/>
                    <a:p>
                      <a:r>
                        <a:rPr lang="en-US" sz="1200" dirty="0" smtClean="0"/>
                        <a:t>Tab</a:t>
                      </a:r>
                      <a:endParaRPr lang="en-US" sz="1200" dirty="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dk1"/>
                          </a:solidFill>
                          <a:latin typeface="+mn-lt"/>
                          <a:ea typeface="+mn-ea"/>
                          <a:cs typeface="+mn-cs"/>
                        </a:rPr>
                        <a:t>u.Item</a:t>
                      </a:r>
                      <a:endParaRPr lang="en-US" sz="12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dk1"/>
                          </a:solidFill>
                          <a:latin typeface="+mn-lt"/>
                          <a:ea typeface="+mn-ea"/>
                          <a:cs typeface="+mn-cs"/>
                        </a:rPr>
                        <a:t>Movie data</a:t>
                      </a:r>
                      <a:endParaRPr lang="en-US" sz="12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dk1"/>
                          </a:solidFill>
                          <a:latin typeface="+mn-lt"/>
                          <a:ea typeface="+mn-ea"/>
                          <a:cs typeface="+mn-cs"/>
                        </a:rPr>
                        <a:t>movie id, movie title, release date, video release </a:t>
                      </a:r>
                      <a:r>
                        <a:rPr lang="en-US" sz="1200" kern="1200" dirty="0" err="1" smtClean="0">
                          <a:solidFill>
                            <a:schemeClr val="dk1"/>
                          </a:solidFill>
                          <a:latin typeface="+mn-lt"/>
                          <a:ea typeface="+mn-ea"/>
                          <a:cs typeface="+mn-cs"/>
                        </a:rPr>
                        <a:t>date,IMDb</a:t>
                      </a:r>
                      <a:r>
                        <a:rPr lang="en-US" sz="1200" kern="1200" dirty="0" smtClean="0">
                          <a:solidFill>
                            <a:schemeClr val="dk1"/>
                          </a:solidFill>
                          <a:latin typeface="+mn-lt"/>
                          <a:ea typeface="+mn-ea"/>
                          <a:cs typeface="+mn-cs"/>
                        </a:rPr>
                        <a:t> URL, unknown, Action, Adventure, Animation, Children's, Comedy, Crime, Documentary, Drama, Fantasy, Film-</a:t>
                      </a:r>
                      <a:r>
                        <a:rPr lang="en-US" sz="1200" kern="1200" dirty="0" err="1" smtClean="0">
                          <a:solidFill>
                            <a:schemeClr val="dk1"/>
                          </a:solidFill>
                          <a:latin typeface="+mn-lt"/>
                          <a:ea typeface="+mn-ea"/>
                          <a:cs typeface="+mn-cs"/>
                        </a:rPr>
                        <a:t>Noir,Horror</a:t>
                      </a:r>
                      <a:r>
                        <a:rPr lang="en-US" sz="1200" kern="1200" dirty="0" smtClean="0">
                          <a:solidFill>
                            <a:schemeClr val="dk1"/>
                          </a:solidFill>
                          <a:latin typeface="+mn-lt"/>
                          <a:ea typeface="+mn-ea"/>
                          <a:cs typeface="+mn-cs"/>
                        </a:rPr>
                        <a:t>, Musical, Mystery, Romance, Sci-Fi, Thriller, War, Western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dk1"/>
                        </a:solidFill>
                        <a:latin typeface="+mn-lt"/>
                        <a:ea typeface="+mn-ea"/>
                        <a:cs typeface="+mn-cs"/>
                      </a:endParaRPr>
                    </a:p>
                  </a:txBody>
                  <a:tcPr/>
                </a:tc>
                <a:tc>
                  <a:txBody>
                    <a:bodyPr/>
                    <a:lstStyle/>
                    <a:p>
                      <a:r>
                        <a:rPr lang="en-US" sz="1200" kern="1200" dirty="0" smtClean="0">
                          <a:solidFill>
                            <a:schemeClr val="dk1"/>
                          </a:solidFill>
                          <a:latin typeface="+mn-lt"/>
                          <a:ea typeface="+mn-ea"/>
                          <a:cs typeface="+mn-cs"/>
                        </a:rPr>
                        <a:t>|</a:t>
                      </a:r>
                      <a:endParaRPr lang="en-US" sz="1200" kern="1200" dirty="0">
                        <a:solidFill>
                          <a:schemeClr val="dk1"/>
                        </a:solidFill>
                        <a:latin typeface="+mn-lt"/>
                        <a:ea typeface="+mn-ea"/>
                        <a:cs typeface="+mn-cs"/>
                      </a:endParaRPr>
                    </a:p>
                  </a:txBody>
                  <a:tcPr/>
                </a:tc>
              </a:tr>
              <a:tr h="370840">
                <a:tc>
                  <a:txBody>
                    <a:bodyPr/>
                    <a:lstStyle/>
                    <a:p>
                      <a:r>
                        <a:rPr lang="en-US" sz="1200" kern="1200" dirty="0" err="1" smtClean="0">
                          <a:solidFill>
                            <a:schemeClr val="dk1"/>
                          </a:solidFill>
                          <a:latin typeface="+mn-lt"/>
                          <a:ea typeface="+mn-ea"/>
                          <a:cs typeface="+mn-cs"/>
                        </a:rPr>
                        <a:t>u.User</a:t>
                      </a:r>
                      <a:endParaRPr lang="en-US" sz="12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dk1"/>
                          </a:solidFill>
                          <a:latin typeface="+mn-lt"/>
                          <a:ea typeface="+mn-ea"/>
                          <a:cs typeface="+mn-cs"/>
                        </a:rPr>
                        <a:t>User demographic data</a:t>
                      </a:r>
                    </a:p>
                    <a:p>
                      <a:endParaRPr lang="en-US" sz="1200" kern="1200" dirty="0">
                        <a:solidFill>
                          <a:schemeClr val="dk1"/>
                        </a:solidFill>
                        <a:latin typeface="+mn-lt"/>
                        <a:ea typeface="+mn-ea"/>
                        <a:cs typeface="+mn-cs"/>
                      </a:endParaRPr>
                    </a:p>
                  </a:txBody>
                  <a:tcPr/>
                </a:tc>
                <a:tc>
                  <a:txBody>
                    <a:bodyPr/>
                    <a:lstStyle/>
                    <a:p>
                      <a:r>
                        <a:rPr lang="en-US" sz="1200" kern="1200" dirty="0" smtClean="0">
                          <a:solidFill>
                            <a:schemeClr val="dk1"/>
                          </a:solidFill>
                          <a:latin typeface="+mn-lt"/>
                          <a:ea typeface="+mn-ea"/>
                          <a:cs typeface="+mn-cs"/>
                        </a:rPr>
                        <a:t>user id, age, gender, occupation, zip code</a:t>
                      </a:r>
                      <a:endParaRPr lang="en-US" sz="1200" kern="1200" dirty="0">
                        <a:solidFill>
                          <a:schemeClr val="dk1"/>
                        </a:solidFill>
                        <a:latin typeface="+mn-lt"/>
                        <a:ea typeface="+mn-ea"/>
                        <a:cs typeface="+mn-cs"/>
                      </a:endParaRPr>
                    </a:p>
                  </a:txBody>
                  <a:tcPr/>
                </a:tc>
                <a:tc>
                  <a:txBody>
                    <a:bodyPr/>
                    <a:lstStyle/>
                    <a:p>
                      <a:r>
                        <a:rPr lang="en-US" sz="1200" kern="1200" dirty="0" smtClean="0">
                          <a:solidFill>
                            <a:schemeClr val="dk1"/>
                          </a:solidFill>
                          <a:latin typeface="+mn-lt"/>
                          <a:ea typeface="+mn-ea"/>
                          <a:cs typeface="+mn-cs"/>
                        </a:rPr>
                        <a:t>|</a:t>
                      </a:r>
                      <a:endParaRPr lang="en-US" sz="1200" kern="1200" dirty="0">
                        <a:solidFill>
                          <a:schemeClr val="dk1"/>
                        </a:solidFill>
                        <a:latin typeface="+mn-lt"/>
                        <a:ea typeface="+mn-ea"/>
                        <a:cs typeface="+mn-cs"/>
                      </a:endParaRPr>
                    </a:p>
                  </a:txBody>
                  <a:tcPr/>
                </a:tc>
              </a:tr>
            </a:tbl>
          </a:graphicData>
        </a:graphic>
      </p:graphicFrame>
    </p:spTree>
    <p:extLst>
      <p:ext uri="{BB962C8B-B14F-4D97-AF65-F5344CB8AC3E}">
        <p14:creationId xmlns:p14="http://schemas.microsoft.com/office/powerpoint/2010/main" val="37528247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Pig Latin Syntax – Before we start using them </a:t>
            </a:r>
            <a:endParaRPr lang="en-US" dirty="0"/>
          </a:p>
        </p:txBody>
      </p:sp>
      <p:sp>
        <p:nvSpPr>
          <p:cNvPr id="3" name="Slide Number Placeholder 2"/>
          <p:cNvSpPr>
            <a:spLocks noGrp="1"/>
          </p:cNvSpPr>
          <p:nvPr>
            <p:ph type="sldNum" sz="quarter" idx="12"/>
          </p:nvPr>
        </p:nvSpPr>
        <p:spPr/>
        <p:txBody>
          <a:bodyPr/>
          <a:lstStyle/>
          <a:p>
            <a:fld id="{5A0614AE-7DA6-4443-9A06-FA7BD7CD666D}" type="slidenum">
              <a:rPr lang="en-US" smtClean="0"/>
              <a:pPr/>
              <a:t>24</a:t>
            </a:fld>
            <a:endParaRPr lang="en-US" dirty="0"/>
          </a:p>
        </p:txBody>
      </p:sp>
      <p:sp>
        <p:nvSpPr>
          <p:cNvPr id="4" name="Content Placeholder 2"/>
          <p:cNvSpPr txBox="1">
            <a:spLocks/>
          </p:cNvSpPr>
          <p:nvPr/>
        </p:nvSpPr>
        <p:spPr>
          <a:xfrm>
            <a:off x="533400" y="1092200"/>
            <a:ext cx="8915400" cy="5156200"/>
          </a:xfrm>
          <a:prstGeom prst="rect">
            <a:avLst/>
          </a:prstGeom>
        </p:spPr>
        <p:txBody>
          <a:bodyPr/>
          <a:lstStyle/>
          <a:p>
            <a:pPr marL="342900" indent="-342900">
              <a:buAutoNum type="arabicPlain"/>
            </a:pPr>
            <a:endParaRPr lang="en-US" sz="1600" b="1" dirty="0"/>
          </a:p>
          <a:p>
            <a:pPr marL="342900" indent="-342900">
              <a:buAutoNum type="arabicPlain"/>
            </a:pPr>
            <a:r>
              <a:rPr lang="en-US" sz="1600" b="1" dirty="0" smtClean="0"/>
              <a:t>Load/Store Function</a:t>
            </a:r>
          </a:p>
          <a:p>
            <a:r>
              <a:rPr lang="en-US" sz="1600" dirty="0" err="1"/>
              <a:t>dataSetX</a:t>
            </a:r>
            <a:r>
              <a:rPr lang="en-US" sz="1600" dirty="0"/>
              <a:t> = LOAD ‘{HDFS Path}’  USING  {Load Function Name} AS  [{schema Specification - optional}]</a:t>
            </a:r>
          </a:p>
          <a:p>
            <a:pPr marL="342900" indent="-342900">
              <a:buAutoNum type="arabicPlain"/>
            </a:pPr>
            <a:endParaRPr lang="en-US" sz="1600" b="1" dirty="0" smtClean="0"/>
          </a:p>
          <a:p>
            <a:pPr marL="342900" indent="-342900">
              <a:buAutoNum type="arabicPlain" startAt="2"/>
            </a:pPr>
            <a:r>
              <a:rPr lang="en-US" sz="1600" b="1" dirty="0" smtClean="0"/>
              <a:t>Filter Function</a:t>
            </a:r>
            <a:endParaRPr lang="en-US" sz="1600" dirty="0" smtClean="0"/>
          </a:p>
          <a:p>
            <a:r>
              <a:rPr lang="en-US" sz="1600" dirty="0" err="1" smtClean="0"/>
              <a:t>filteredData</a:t>
            </a:r>
            <a:r>
              <a:rPr lang="en-US" sz="1600" dirty="0" smtClean="0"/>
              <a:t> </a:t>
            </a:r>
            <a:r>
              <a:rPr lang="en-US" sz="1600" dirty="0"/>
              <a:t>= </a:t>
            </a:r>
            <a:r>
              <a:rPr lang="en-US" sz="1600" dirty="0" smtClean="0"/>
              <a:t>FILTER  {dataset} BY {Condition}</a:t>
            </a:r>
            <a:endParaRPr lang="en-US" sz="1600" dirty="0"/>
          </a:p>
          <a:p>
            <a:r>
              <a:rPr lang="en-US" sz="1600" b="1" dirty="0" smtClean="0"/>
              <a:t>	</a:t>
            </a:r>
          </a:p>
          <a:p>
            <a:pPr marL="342900" indent="-342900">
              <a:buAutoNum type="arabicPlain" startAt="3"/>
            </a:pPr>
            <a:r>
              <a:rPr lang="en-US" sz="1600" b="1" dirty="0" smtClean="0"/>
              <a:t>Group</a:t>
            </a:r>
          </a:p>
          <a:p>
            <a:r>
              <a:rPr lang="en-US" sz="1600" dirty="0" err="1" smtClean="0"/>
              <a:t>groupedDataSet</a:t>
            </a:r>
            <a:r>
              <a:rPr lang="en-US" sz="1600" dirty="0" smtClean="0"/>
              <a:t> = GROUP {dataset} BY {some field of dataset}</a:t>
            </a:r>
          </a:p>
          <a:p>
            <a:endParaRPr lang="en-US" sz="1600" dirty="0"/>
          </a:p>
          <a:p>
            <a:r>
              <a:rPr lang="en-US" sz="1600" dirty="0" smtClean="0"/>
              <a:t>This returns a Bag, which has first field as Group Key and second fields will be a Bag with all tuples grouped by specified Key.</a:t>
            </a:r>
          </a:p>
          <a:p>
            <a:endParaRPr lang="en-US" sz="1600" dirty="0"/>
          </a:p>
          <a:p>
            <a:pPr marL="342900" indent="-342900">
              <a:buAutoNum type="arabicPlain" startAt="4"/>
            </a:pPr>
            <a:r>
              <a:rPr lang="en-US" sz="1600" b="1" dirty="0" smtClean="0"/>
              <a:t>Loop – Foreach &amp; Generate</a:t>
            </a:r>
          </a:p>
          <a:p>
            <a:r>
              <a:rPr lang="en-US" sz="1600" dirty="0" smtClean="0"/>
              <a:t>Foreach is an iterator and generate allows to generate new Tuple/Bag/Map with specified fields</a:t>
            </a:r>
          </a:p>
          <a:p>
            <a:r>
              <a:rPr lang="en-US" sz="1600" dirty="0" err="1" smtClean="0"/>
              <a:t>resultDataSet</a:t>
            </a:r>
            <a:r>
              <a:rPr lang="en-US" sz="1600" dirty="0"/>
              <a:t> </a:t>
            </a:r>
            <a:r>
              <a:rPr lang="en-US" sz="1600" dirty="0" smtClean="0"/>
              <a:t>= FOREACH {bag dataset} GENERATE {field1, filed2 ….}</a:t>
            </a:r>
          </a:p>
          <a:p>
            <a:r>
              <a:rPr lang="en-US" sz="1600" dirty="0" smtClean="0"/>
              <a:t>[see slide 14]</a:t>
            </a:r>
          </a:p>
          <a:p>
            <a:endParaRPr lang="en-US" sz="1600" dirty="0"/>
          </a:p>
          <a:p>
            <a:pPr marL="342900" indent="-342900">
              <a:buAutoNum type="arabicPlain" startAt="5"/>
            </a:pPr>
            <a:r>
              <a:rPr lang="en-US" sz="1600" b="1" dirty="0" smtClean="0"/>
              <a:t>Join</a:t>
            </a:r>
          </a:p>
          <a:p>
            <a:r>
              <a:rPr lang="en-US" sz="1600" dirty="0" err="1" smtClean="0"/>
              <a:t>joinResult</a:t>
            </a:r>
            <a:r>
              <a:rPr lang="en-US" sz="1600" dirty="0" smtClean="0"/>
              <a:t> = JOIN {dataSet1} BY {commonFieldFromDataSet1}, {dataSet2} BY </a:t>
            </a:r>
            <a:r>
              <a:rPr lang="en-US" sz="1600" dirty="0"/>
              <a:t>{</a:t>
            </a:r>
            <a:r>
              <a:rPr lang="en-US" sz="1600" dirty="0" smtClean="0"/>
              <a:t>commonFieldFromDataSet2}</a:t>
            </a:r>
            <a:endParaRPr lang="en-US" sz="1600" dirty="0"/>
          </a:p>
          <a:p>
            <a:endParaRPr lang="en-US" sz="1600" dirty="0" smtClean="0"/>
          </a:p>
          <a:p>
            <a:endParaRPr lang="en-US" sz="1600" b="1" dirty="0"/>
          </a:p>
          <a:p>
            <a:r>
              <a:rPr lang="en-US" sz="1600" dirty="0" smtClean="0"/>
              <a:t> </a:t>
            </a:r>
          </a:p>
          <a:p>
            <a:endParaRPr lang="en-US" sz="1600" b="1" dirty="0" smtClean="0"/>
          </a:p>
          <a:p>
            <a:endParaRPr lang="en-US" sz="1600" b="1" dirty="0" smtClean="0"/>
          </a:p>
          <a:p>
            <a:endParaRPr lang="en-US" sz="1600" dirty="0"/>
          </a:p>
          <a:p>
            <a:endParaRPr lang="en-US" sz="1600" dirty="0" smtClean="0"/>
          </a:p>
          <a:p>
            <a:r>
              <a:rPr lang="en-US" sz="1600" b="1" dirty="0" smtClean="0"/>
              <a:t>   </a:t>
            </a:r>
          </a:p>
          <a:p>
            <a:endParaRPr lang="en-US" sz="1600" dirty="0"/>
          </a:p>
          <a:p>
            <a:endParaRPr lang="en-US" sz="1600" dirty="0"/>
          </a:p>
        </p:txBody>
      </p:sp>
    </p:spTree>
    <p:extLst>
      <p:ext uri="{BB962C8B-B14F-4D97-AF65-F5344CB8AC3E}">
        <p14:creationId xmlns:p14="http://schemas.microsoft.com/office/powerpoint/2010/main" val="1955562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[Cont.]</a:t>
            </a:r>
          </a:p>
        </p:txBody>
      </p:sp>
      <p:sp>
        <p:nvSpPr>
          <p:cNvPr id="3" name="Slide Number Placeholder 2"/>
          <p:cNvSpPr>
            <a:spLocks noGrp="1"/>
          </p:cNvSpPr>
          <p:nvPr>
            <p:ph type="sldNum" sz="quarter" idx="12"/>
          </p:nvPr>
        </p:nvSpPr>
        <p:spPr/>
        <p:txBody>
          <a:bodyPr/>
          <a:lstStyle/>
          <a:p>
            <a:fld id="{5A0614AE-7DA6-4443-9A06-FA7BD7CD666D}" type="slidenum">
              <a:rPr lang="en-US" smtClean="0"/>
              <a:pPr/>
              <a:t>25</a:t>
            </a:fld>
            <a:endParaRPr lang="en-US" dirty="0"/>
          </a:p>
        </p:txBody>
      </p:sp>
      <p:sp>
        <p:nvSpPr>
          <p:cNvPr id="4" name="Content Placeholder 2"/>
          <p:cNvSpPr txBox="1">
            <a:spLocks/>
          </p:cNvSpPr>
          <p:nvPr/>
        </p:nvSpPr>
        <p:spPr>
          <a:xfrm>
            <a:off x="533400" y="1092200"/>
            <a:ext cx="8915400" cy="4927600"/>
          </a:xfrm>
          <a:prstGeom prst="rect">
            <a:avLst/>
          </a:prstGeom>
        </p:spPr>
        <p:txBody>
          <a:bodyPr/>
          <a:lstStyle/>
          <a:p>
            <a:pPr marL="342900" indent="-342900">
              <a:buAutoNum type="arabicPlain"/>
            </a:pPr>
            <a:r>
              <a:rPr lang="en-US" sz="1600" b="1" dirty="0" smtClean="0"/>
              <a:t>Load data in HDFS</a:t>
            </a:r>
          </a:p>
          <a:p>
            <a:endParaRPr lang="en-US" sz="1600" b="1" dirty="0" smtClean="0"/>
          </a:p>
          <a:p>
            <a:pPr marL="285750" indent="-285750">
              <a:buFont typeface="Arial" panose="020B0604020202020204" pitchFamily="34" charset="0"/>
              <a:buChar char="•"/>
            </a:pPr>
            <a:r>
              <a:rPr lang="en-US" sz="1600" dirty="0" smtClean="0"/>
              <a:t>First load movie-100k folder to HDFS from your local file system</a:t>
            </a:r>
          </a:p>
          <a:p>
            <a:r>
              <a:rPr lang="en-US" sz="1600" dirty="0" smtClean="0"/>
              <a:t>We will run Pig in default </a:t>
            </a:r>
            <a:r>
              <a:rPr lang="en-US" sz="1600" dirty="0" err="1" smtClean="0"/>
              <a:t>i.e</a:t>
            </a:r>
            <a:r>
              <a:rPr lang="en-US" sz="1600" dirty="0" smtClean="0"/>
              <a:t> Hadoop mode and Pig will look for Data on HDFS in that case.</a:t>
            </a:r>
          </a:p>
          <a:p>
            <a:endParaRPr lang="en-US" sz="1600" dirty="0" smtClean="0"/>
          </a:p>
          <a:p>
            <a:r>
              <a:rPr lang="en-US" sz="1600" dirty="0" err="1" smtClean="0"/>
              <a:t>hadoop</a:t>
            </a:r>
            <a:r>
              <a:rPr lang="en-US" sz="1600" dirty="0" smtClean="0"/>
              <a:t> fs –put  /local path to data set/movie-100k      /desired-</a:t>
            </a:r>
            <a:r>
              <a:rPr lang="en-US" sz="1600" dirty="0" err="1" smtClean="0"/>
              <a:t>hdfs</a:t>
            </a:r>
            <a:r>
              <a:rPr lang="en-US" sz="1600" dirty="0" smtClean="0"/>
              <a:t>-path/</a:t>
            </a:r>
          </a:p>
          <a:p>
            <a:endParaRPr lang="en-US" sz="1600" dirty="0"/>
          </a:p>
          <a:p>
            <a:endParaRPr lang="en-US" sz="1600" dirty="0" smtClean="0"/>
          </a:p>
          <a:p>
            <a:pPr marL="285750" indent="-285750">
              <a:buFont typeface="Arial" panose="020B0604020202020204" pitchFamily="34" charset="0"/>
              <a:buChar char="•"/>
            </a:pPr>
            <a:r>
              <a:rPr lang="en-US" sz="1600" dirty="0"/>
              <a:t>Start Pig in default mode with below command</a:t>
            </a:r>
          </a:p>
          <a:p>
            <a:pPr marL="742950" lvl="1" indent="-285750">
              <a:buFont typeface="Arial" panose="020B0604020202020204" pitchFamily="34" charset="0"/>
              <a:buChar char="•"/>
            </a:pPr>
            <a:r>
              <a:rPr lang="en-US" sz="1600" dirty="0"/>
              <a:t>Pig</a:t>
            </a:r>
          </a:p>
          <a:p>
            <a:pPr lvl="1"/>
            <a:r>
              <a:rPr lang="en-US" sz="1600" dirty="0"/>
              <a:t>This will start  pig console called grunt</a:t>
            </a:r>
          </a:p>
          <a:p>
            <a:endParaRPr lang="en-US" sz="1600" dirty="0"/>
          </a:p>
          <a:p>
            <a:endParaRPr lang="en-US" sz="1600" dirty="0" smtClean="0"/>
          </a:p>
          <a:p>
            <a:r>
              <a:rPr lang="en-US" sz="1600" b="1" dirty="0" smtClean="0"/>
              <a:t>   </a:t>
            </a:r>
          </a:p>
          <a:p>
            <a:endParaRPr lang="en-US" sz="1600" dirty="0"/>
          </a:p>
          <a:p>
            <a:endParaRPr lang="en-US" sz="1600" dirty="0"/>
          </a:p>
        </p:txBody>
      </p:sp>
      <p:pic>
        <p:nvPicPr>
          <p:cNvPr id="5" name="Picture 4"/>
          <p:cNvPicPr>
            <a:picLocks noChangeAspect="1"/>
          </p:cNvPicPr>
          <p:nvPr/>
        </p:nvPicPr>
        <p:blipFill>
          <a:blip r:embed="rId2"/>
          <a:stretch>
            <a:fillRect/>
          </a:stretch>
        </p:blipFill>
        <p:spPr>
          <a:xfrm>
            <a:off x="533400" y="4114800"/>
            <a:ext cx="9202396" cy="1066800"/>
          </a:xfrm>
          <a:prstGeom prst="rect">
            <a:avLst/>
          </a:prstGeom>
        </p:spPr>
      </p:pic>
    </p:spTree>
    <p:extLst>
      <p:ext uri="{BB962C8B-B14F-4D97-AF65-F5344CB8AC3E}">
        <p14:creationId xmlns:p14="http://schemas.microsoft.com/office/powerpoint/2010/main" val="3465789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[Cont.]</a:t>
            </a:r>
          </a:p>
        </p:txBody>
      </p:sp>
      <p:sp>
        <p:nvSpPr>
          <p:cNvPr id="3" name="Slide Number Placeholder 2"/>
          <p:cNvSpPr>
            <a:spLocks noGrp="1"/>
          </p:cNvSpPr>
          <p:nvPr>
            <p:ph type="sldNum" sz="quarter" idx="12"/>
          </p:nvPr>
        </p:nvSpPr>
        <p:spPr/>
        <p:txBody>
          <a:bodyPr/>
          <a:lstStyle/>
          <a:p>
            <a:fld id="{5A0614AE-7DA6-4443-9A06-FA7BD7CD666D}" type="slidenum">
              <a:rPr lang="en-US" smtClean="0"/>
              <a:pPr/>
              <a:t>26</a:t>
            </a:fld>
            <a:endParaRPr lang="en-US" dirty="0"/>
          </a:p>
        </p:txBody>
      </p:sp>
      <p:sp>
        <p:nvSpPr>
          <p:cNvPr id="4" name="Content Placeholder 2"/>
          <p:cNvSpPr txBox="1">
            <a:spLocks/>
          </p:cNvSpPr>
          <p:nvPr/>
        </p:nvSpPr>
        <p:spPr>
          <a:xfrm>
            <a:off x="533400" y="1092200"/>
            <a:ext cx="8915400" cy="4775200"/>
          </a:xfrm>
          <a:prstGeom prst="rect">
            <a:avLst/>
          </a:prstGeom>
        </p:spPr>
        <p:txBody>
          <a:bodyPr/>
          <a:lstStyle/>
          <a:p>
            <a:pPr marL="342900" indent="-342900">
              <a:buAutoNum type="arabicPlain" startAt="2"/>
            </a:pPr>
            <a:r>
              <a:rPr lang="en-US" b="1" dirty="0" smtClean="0"/>
              <a:t>Find Simple Statistic from given Data Set</a:t>
            </a:r>
          </a:p>
          <a:p>
            <a:endParaRPr lang="en-US" sz="1600" b="1" dirty="0" smtClean="0"/>
          </a:p>
          <a:p>
            <a:pPr marL="342900" indent="-342900">
              <a:buFont typeface="Arial" panose="020B0604020202020204" pitchFamily="34" charset="0"/>
              <a:buChar char="•"/>
            </a:pPr>
            <a:r>
              <a:rPr lang="en-US" sz="1600" b="1" dirty="0" smtClean="0"/>
              <a:t>Statistic about User’s age</a:t>
            </a:r>
          </a:p>
          <a:p>
            <a:r>
              <a:rPr lang="en-US" sz="1600" b="1" dirty="0"/>
              <a:t> </a:t>
            </a:r>
            <a:endParaRPr lang="en-US" sz="1600" b="1" dirty="0" smtClean="0"/>
          </a:p>
          <a:p>
            <a:r>
              <a:rPr lang="en-US" sz="1600" b="1" dirty="0"/>
              <a:t> </a:t>
            </a:r>
            <a:r>
              <a:rPr lang="en-US" sz="1600" b="1" dirty="0" smtClean="0"/>
              <a:t>       </a:t>
            </a:r>
            <a:r>
              <a:rPr lang="en-US" sz="1600" dirty="0" smtClean="0"/>
              <a:t>User data is available in </a:t>
            </a:r>
            <a:r>
              <a:rPr lang="en-US" sz="1600" b="1" dirty="0" err="1" smtClean="0"/>
              <a:t>u.user</a:t>
            </a:r>
            <a:r>
              <a:rPr lang="en-US" sz="1600" dirty="0" smtClean="0"/>
              <a:t> file. First thing required is to load this data set</a:t>
            </a:r>
          </a:p>
          <a:p>
            <a:r>
              <a:rPr lang="en-US" sz="1600" dirty="0" smtClean="0"/>
              <a:t>	</a:t>
            </a:r>
          </a:p>
          <a:p>
            <a:r>
              <a:rPr lang="en-US" sz="1600" dirty="0"/>
              <a:t>	</a:t>
            </a:r>
            <a:r>
              <a:rPr lang="en-US" sz="1600" b="1" dirty="0" smtClean="0">
                <a:solidFill>
                  <a:schemeClr val="accent1"/>
                </a:solidFill>
              </a:rPr>
              <a:t>users</a:t>
            </a:r>
            <a:r>
              <a:rPr lang="en-US" sz="1600" dirty="0" smtClean="0"/>
              <a:t> </a:t>
            </a:r>
            <a:r>
              <a:rPr lang="en-US" sz="1600" dirty="0"/>
              <a:t>= LOAD </a:t>
            </a:r>
            <a:r>
              <a:rPr lang="en-US" sz="1600" dirty="0" smtClean="0"/>
              <a:t>'/</a:t>
            </a:r>
            <a:r>
              <a:rPr lang="en-US" sz="1600" dirty="0" err="1" smtClean="0"/>
              <a:t>hdfs</a:t>
            </a:r>
            <a:r>
              <a:rPr lang="en-US" sz="1600" dirty="0" smtClean="0"/>
              <a:t>-path-to/movie-100k/</a:t>
            </a:r>
            <a:r>
              <a:rPr lang="en-US" sz="1600" dirty="0" err="1" smtClean="0"/>
              <a:t>u.user</a:t>
            </a:r>
            <a:r>
              <a:rPr lang="en-US" sz="1600" dirty="0"/>
              <a:t>'  USING  </a:t>
            </a:r>
            <a:r>
              <a:rPr lang="en-US" sz="1600" dirty="0" err="1"/>
              <a:t>PigStorage</a:t>
            </a:r>
            <a:r>
              <a:rPr lang="en-US" sz="1600" dirty="0"/>
              <a:t>('|')   AS </a:t>
            </a:r>
            <a:r>
              <a:rPr lang="en-US" sz="1600" dirty="0" smtClean="0"/>
              <a:t>	(</a:t>
            </a:r>
            <a:r>
              <a:rPr lang="en-US" sz="1600" dirty="0" err="1"/>
              <a:t>userId,age,gender,occupation,zipCode</a:t>
            </a:r>
            <a:r>
              <a:rPr lang="en-US" sz="1600" dirty="0" smtClean="0"/>
              <a:t>);</a:t>
            </a:r>
          </a:p>
          <a:p>
            <a:endParaRPr lang="en-US" sz="1600" dirty="0"/>
          </a:p>
          <a:p>
            <a:endParaRPr lang="en-US" sz="1600" dirty="0" smtClean="0"/>
          </a:p>
          <a:p>
            <a:r>
              <a:rPr lang="en-US" sz="1600" dirty="0" smtClean="0"/>
              <a:t>Verify if above step is valid by simply dumping data from data set loaded above</a:t>
            </a:r>
          </a:p>
          <a:p>
            <a:endParaRPr lang="en-US" sz="1600" dirty="0"/>
          </a:p>
          <a:p>
            <a:r>
              <a:rPr lang="en-US" sz="1600" dirty="0" smtClean="0"/>
              <a:t>Try: dump users;</a:t>
            </a:r>
          </a:p>
          <a:p>
            <a:endParaRPr lang="en-US" sz="1600" dirty="0"/>
          </a:p>
          <a:p>
            <a:r>
              <a:rPr lang="en-US" sz="1600" dirty="0" smtClean="0"/>
              <a:t>Expected output is data from file should be seen on console</a:t>
            </a:r>
            <a:endParaRPr lang="en-US" sz="1600" dirty="0"/>
          </a:p>
          <a:p>
            <a:endParaRPr lang="en-US" sz="1600" dirty="0" smtClean="0"/>
          </a:p>
          <a:p>
            <a:pPr marL="342900" indent="-342900">
              <a:buFont typeface="Arial" panose="020B0604020202020204" pitchFamily="34" charset="0"/>
              <a:buChar char="•"/>
            </a:pPr>
            <a:endParaRPr lang="en-US" sz="1600" b="1" dirty="0" smtClean="0"/>
          </a:p>
          <a:p>
            <a:endParaRPr lang="en-US" sz="1600" b="1" dirty="0" smtClean="0"/>
          </a:p>
          <a:p>
            <a:r>
              <a:rPr lang="en-US" sz="1400" b="1" dirty="0" smtClean="0">
                <a:solidFill>
                  <a:srgbClr val="C00000"/>
                </a:solidFill>
              </a:rPr>
              <a:t>Note: All Keywords like LOAD, FILTER are marked in capital letters just to highlight. They are case-insensitive.</a:t>
            </a:r>
          </a:p>
          <a:p>
            <a:endParaRPr lang="en-US" sz="1600" dirty="0">
              <a:solidFill>
                <a:srgbClr val="C00000"/>
              </a:solidFill>
            </a:endParaRPr>
          </a:p>
          <a:p>
            <a:endParaRPr lang="en-US" sz="1600" dirty="0" smtClean="0"/>
          </a:p>
          <a:p>
            <a:endParaRPr lang="en-US" sz="1600" dirty="0"/>
          </a:p>
          <a:p>
            <a:endParaRPr lang="en-US" sz="1600" dirty="0"/>
          </a:p>
        </p:txBody>
      </p:sp>
    </p:spTree>
    <p:extLst>
      <p:ext uri="{BB962C8B-B14F-4D97-AF65-F5344CB8AC3E}">
        <p14:creationId xmlns:p14="http://schemas.microsoft.com/office/powerpoint/2010/main" val="38294622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[Cont.]</a:t>
            </a:r>
          </a:p>
        </p:txBody>
      </p:sp>
      <p:sp>
        <p:nvSpPr>
          <p:cNvPr id="3" name="Slide Number Placeholder 2"/>
          <p:cNvSpPr>
            <a:spLocks noGrp="1"/>
          </p:cNvSpPr>
          <p:nvPr>
            <p:ph type="sldNum" sz="quarter" idx="12"/>
          </p:nvPr>
        </p:nvSpPr>
        <p:spPr/>
        <p:txBody>
          <a:bodyPr/>
          <a:lstStyle/>
          <a:p>
            <a:fld id="{5A0614AE-7DA6-4443-9A06-FA7BD7CD666D}" type="slidenum">
              <a:rPr lang="en-US" smtClean="0"/>
              <a:pPr/>
              <a:t>27</a:t>
            </a:fld>
            <a:endParaRPr lang="en-US" dirty="0"/>
          </a:p>
        </p:txBody>
      </p:sp>
      <p:sp>
        <p:nvSpPr>
          <p:cNvPr id="4" name="Content Placeholder 2"/>
          <p:cNvSpPr txBox="1">
            <a:spLocks/>
          </p:cNvSpPr>
          <p:nvPr/>
        </p:nvSpPr>
        <p:spPr>
          <a:xfrm>
            <a:off x="533400" y="1092200"/>
            <a:ext cx="8915400" cy="4775200"/>
          </a:xfrm>
          <a:prstGeom prst="rect">
            <a:avLst/>
          </a:prstGeom>
        </p:spPr>
        <p:txBody>
          <a:bodyPr/>
          <a:lstStyle/>
          <a:p>
            <a:endParaRPr lang="en-US" sz="1600" b="1" dirty="0" smtClean="0"/>
          </a:p>
          <a:p>
            <a:pPr marL="342900" indent="-342900">
              <a:buFont typeface="Arial" panose="020B0604020202020204" pitchFamily="34" charset="0"/>
              <a:buChar char="•"/>
            </a:pPr>
            <a:r>
              <a:rPr lang="en-US" sz="1600" b="1" dirty="0" smtClean="0"/>
              <a:t>Statistic about User’s age [Cont.]</a:t>
            </a:r>
          </a:p>
          <a:p>
            <a:r>
              <a:rPr lang="en-US" sz="1600" b="1" dirty="0"/>
              <a:t> </a:t>
            </a:r>
            <a:endParaRPr lang="en-US" sz="1600" b="1" dirty="0" smtClean="0"/>
          </a:p>
          <a:p>
            <a:r>
              <a:rPr lang="en-US" sz="1600" dirty="0" smtClean="0"/>
              <a:t>	</a:t>
            </a:r>
            <a:r>
              <a:rPr lang="en-US" sz="1600" b="1" dirty="0" err="1" smtClean="0">
                <a:solidFill>
                  <a:schemeClr val="accent1"/>
                </a:solidFill>
              </a:rPr>
              <a:t>allUsers</a:t>
            </a:r>
            <a:r>
              <a:rPr lang="en-US" sz="1600" dirty="0" smtClean="0">
                <a:solidFill>
                  <a:schemeClr val="accent1"/>
                </a:solidFill>
              </a:rPr>
              <a:t> </a:t>
            </a:r>
            <a:r>
              <a:rPr lang="en-US" sz="1600" dirty="0"/>
              <a:t>= GROUP </a:t>
            </a:r>
            <a:r>
              <a:rPr lang="en-US" sz="1600" dirty="0"/>
              <a:t>users </a:t>
            </a:r>
            <a:r>
              <a:rPr lang="en-US" sz="1600" dirty="0" smtClean="0"/>
              <a:t>ALL;</a:t>
            </a:r>
          </a:p>
          <a:p>
            <a:r>
              <a:rPr lang="en-US" sz="1600" dirty="0" smtClean="0"/>
              <a:t>	</a:t>
            </a:r>
            <a:r>
              <a:rPr lang="en-US" sz="1600" dirty="0"/>
              <a:t>stats </a:t>
            </a:r>
            <a:r>
              <a:rPr lang="en-US" sz="1600" dirty="0"/>
              <a:t>= FOREACH </a:t>
            </a:r>
            <a:r>
              <a:rPr lang="en-US" sz="1600" b="1" dirty="0" err="1">
                <a:solidFill>
                  <a:schemeClr val="accent1"/>
                </a:solidFill>
              </a:rPr>
              <a:t>allUsers</a:t>
            </a:r>
            <a:r>
              <a:rPr lang="en-US" sz="1600" dirty="0">
                <a:solidFill>
                  <a:schemeClr val="tx2">
                    <a:lumMod val="60000"/>
                    <a:lumOff val="40000"/>
                  </a:schemeClr>
                </a:solidFill>
              </a:rPr>
              <a:t> </a:t>
            </a:r>
            <a:r>
              <a:rPr lang="en-US" sz="1600" dirty="0"/>
              <a:t>GENERATE COUNT(users), AVG(</a:t>
            </a:r>
            <a:r>
              <a:rPr lang="en-US" sz="1600" dirty="0" err="1"/>
              <a:t>users.age</a:t>
            </a:r>
            <a:r>
              <a:rPr lang="en-US" sz="1600" dirty="0"/>
              <a:t>), SUM(</a:t>
            </a:r>
            <a:r>
              <a:rPr lang="en-US" sz="1600" dirty="0" err="1"/>
              <a:t>users.age</a:t>
            </a:r>
            <a:r>
              <a:rPr lang="en-US" sz="1600" dirty="0" smtClean="0"/>
              <a:t>);</a:t>
            </a:r>
          </a:p>
          <a:p>
            <a:r>
              <a:rPr lang="en-US" sz="1600" dirty="0" smtClean="0"/>
              <a:t>	dump stats;</a:t>
            </a:r>
          </a:p>
          <a:p>
            <a:endParaRPr lang="en-US" sz="1600" dirty="0"/>
          </a:p>
          <a:p>
            <a:r>
              <a:rPr lang="en-US" sz="1600" dirty="0" smtClean="0"/>
              <a:t>	Expect Total Count of Users, average age of all users and Total Sum of all user’s age !</a:t>
            </a:r>
          </a:p>
          <a:p>
            <a:endParaRPr lang="en-US" sz="1600" dirty="0"/>
          </a:p>
          <a:p>
            <a:pPr marL="285750" indent="-285750">
              <a:buFont typeface="Arial" panose="020B0604020202020204" pitchFamily="34" charset="0"/>
              <a:buChar char="•"/>
            </a:pPr>
            <a:r>
              <a:rPr lang="en-US" sz="1600" b="1" dirty="0" smtClean="0"/>
              <a:t>Gender distribution</a:t>
            </a:r>
            <a:endParaRPr lang="en-US" sz="1600" b="1" dirty="0"/>
          </a:p>
          <a:p>
            <a:endParaRPr lang="en-US" sz="1600" dirty="0" smtClean="0"/>
          </a:p>
          <a:p>
            <a:r>
              <a:rPr lang="en-US" sz="1600" dirty="0" smtClean="0"/>
              <a:t>	</a:t>
            </a:r>
            <a:r>
              <a:rPr lang="en-US" sz="1600" b="1" dirty="0" err="1" smtClean="0">
                <a:solidFill>
                  <a:schemeClr val="accent1"/>
                </a:solidFill>
              </a:rPr>
              <a:t>byGender</a:t>
            </a:r>
            <a:r>
              <a:rPr lang="en-US" sz="1600" dirty="0" smtClean="0">
                <a:solidFill>
                  <a:schemeClr val="accent1"/>
                </a:solidFill>
              </a:rPr>
              <a:t> </a:t>
            </a:r>
            <a:r>
              <a:rPr lang="en-US" sz="1600" dirty="0"/>
              <a:t>= GROUP users BY gender</a:t>
            </a:r>
            <a:r>
              <a:rPr lang="en-US" sz="1600" dirty="0" smtClean="0"/>
              <a:t>;</a:t>
            </a:r>
          </a:p>
          <a:p>
            <a:r>
              <a:rPr lang="en-US" sz="1600" dirty="0" smtClean="0"/>
              <a:t>	</a:t>
            </a:r>
            <a:r>
              <a:rPr lang="en-US" sz="1600" b="1" dirty="0" err="1">
                <a:solidFill>
                  <a:schemeClr val="accent1"/>
                </a:solidFill>
              </a:rPr>
              <a:t>genderStats</a:t>
            </a:r>
            <a:r>
              <a:rPr lang="en-US" sz="1600" dirty="0" smtClean="0"/>
              <a:t> </a:t>
            </a:r>
            <a:r>
              <a:rPr lang="en-US" sz="1600" dirty="0"/>
              <a:t>= FOREACH </a:t>
            </a:r>
            <a:r>
              <a:rPr lang="en-US" sz="1600" b="1" dirty="0" err="1">
                <a:solidFill>
                  <a:schemeClr val="accent1"/>
                </a:solidFill>
              </a:rPr>
              <a:t>byGender</a:t>
            </a:r>
            <a:r>
              <a:rPr lang="en-US" sz="1600" dirty="0"/>
              <a:t> GENERATE group, COUNT(users), AVG(</a:t>
            </a:r>
            <a:r>
              <a:rPr lang="en-US" sz="1600" dirty="0" err="1"/>
              <a:t>users.age</a:t>
            </a:r>
            <a:r>
              <a:rPr lang="en-US" sz="1600" dirty="0"/>
              <a:t>);</a:t>
            </a:r>
          </a:p>
          <a:p>
            <a:r>
              <a:rPr lang="en-US" sz="1600" dirty="0" smtClean="0"/>
              <a:t>	dump </a:t>
            </a:r>
            <a:r>
              <a:rPr lang="en-US" sz="1600" b="1" dirty="0" err="1">
                <a:solidFill>
                  <a:schemeClr val="accent1"/>
                </a:solidFill>
              </a:rPr>
              <a:t>genderStats</a:t>
            </a:r>
            <a:r>
              <a:rPr lang="en-US" sz="1600" dirty="0" smtClean="0"/>
              <a:t>;</a:t>
            </a:r>
          </a:p>
          <a:p>
            <a:endParaRPr lang="en-US" sz="1600" dirty="0"/>
          </a:p>
          <a:p>
            <a:r>
              <a:rPr lang="en-US" sz="1600" dirty="0" smtClean="0"/>
              <a:t>	Expect gender wise count and average age of user in each gender !</a:t>
            </a:r>
            <a:endParaRPr lang="en-US" sz="1600" dirty="0"/>
          </a:p>
          <a:p>
            <a:endParaRPr lang="en-US" sz="1600" dirty="0"/>
          </a:p>
          <a:p>
            <a:endParaRPr lang="en-US" sz="1600" dirty="0"/>
          </a:p>
          <a:p>
            <a:endParaRPr lang="en-US" sz="1600" dirty="0" smtClean="0"/>
          </a:p>
          <a:p>
            <a:pPr marL="342900" indent="-342900">
              <a:buFont typeface="Arial" panose="020B0604020202020204" pitchFamily="34" charset="0"/>
              <a:buChar char="•"/>
            </a:pPr>
            <a:endParaRPr lang="en-US" sz="1600" b="1" dirty="0" smtClean="0"/>
          </a:p>
          <a:p>
            <a:endParaRPr lang="en-US" sz="1600" b="1" dirty="0" smtClean="0"/>
          </a:p>
          <a:p>
            <a:endParaRPr lang="en-US" sz="1600" dirty="0"/>
          </a:p>
          <a:p>
            <a:endParaRPr lang="en-US" sz="1600" dirty="0" smtClean="0"/>
          </a:p>
          <a:p>
            <a:endParaRPr lang="en-US" sz="1600" dirty="0"/>
          </a:p>
          <a:p>
            <a:endParaRPr lang="en-US" sz="1600" dirty="0"/>
          </a:p>
        </p:txBody>
      </p:sp>
    </p:spTree>
    <p:extLst>
      <p:ext uri="{BB962C8B-B14F-4D97-AF65-F5344CB8AC3E}">
        <p14:creationId xmlns:p14="http://schemas.microsoft.com/office/powerpoint/2010/main" val="36574261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[Cont.]</a:t>
            </a:r>
          </a:p>
        </p:txBody>
      </p:sp>
      <p:sp>
        <p:nvSpPr>
          <p:cNvPr id="3" name="Slide Number Placeholder 2"/>
          <p:cNvSpPr>
            <a:spLocks noGrp="1"/>
          </p:cNvSpPr>
          <p:nvPr>
            <p:ph type="sldNum" sz="quarter" idx="12"/>
          </p:nvPr>
        </p:nvSpPr>
        <p:spPr/>
        <p:txBody>
          <a:bodyPr/>
          <a:lstStyle/>
          <a:p>
            <a:fld id="{5A0614AE-7DA6-4443-9A06-FA7BD7CD666D}" type="slidenum">
              <a:rPr lang="en-US" smtClean="0"/>
              <a:pPr/>
              <a:t>28</a:t>
            </a:fld>
            <a:endParaRPr lang="en-US" dirty="0"/>
          </a:p>
        </p:txBody>
      </p:sp>
      <p:sp>
        <p:nvSpPr>
          <p:cNvPr id="4" name="Content Placeholder 2"/>
          <p:cNvSpPr txBox="1">
            <a:spLocks/>
          </p:cNvSpPr>
          <p:nvPr/>
        </p:nvSpPr>
        <p:spPr>
          <a:xfrm>
            <a:off x="533400" y="1092200"/>
            <a:ext cx="8915400" cy="4775200"/>
          </a:xfrm>
          <a:prstGeom prst="rect">
            <a:avLst/>
          </a:prstGeom>
        </p:spPr>
        <p:txBody>
          <a:bodyPr/>
          <a:lstStyle/>
          <a:p>
            <a:endParaRPr lang="en-US" sz="1600" b="1" dirty="0" smtClean="0"/>
          </a:p>
          <a:p>
            <a:pPr marL="342900" indent="-342900">
              <a:buFont typeface="Arial" panose="020B0604020202020204" pitchFamily="34" charset="0"/>
              <a:buChar char="•"/>
            </a:pPr>
            <a:r>
              <a:rPr lang="en-US" sz="1600" b="1" dirty="0" smtClean="0"/>
              <a:t>Filter user by profession and find age group wise count of users in particular profession</a:t>
            </a:r>
          </a:p>
          <a:p>
            <a:r>
              <a:rPr lang="en-US" sz="1600" b="1" dirty="0"/>
              <a:t> </a:t>
            </a:r>
            <a:endParaRPr lang="en-US" sz="1600" b="1" dirty="0" smtClean="0"/>
          </a:p>
          <a:p>
            <a:r>
              <a:rPr lang="en-US" sz="1600" dirty="0" smtClean="0"/>
              <a:t>	</a:t>
            </a:r>
            <a:r>
              <a:rPr lang="en-US" sz="1600" b="1" dirty="0" smtClean="0"/>
              <a:t>Lets filter programmers !</a:t>
            </a:r>
          </a:p>
          <a:p>
            <a:pPr lvl="1"/>
            <a:r>
              <a:rPr lang="en-US" sz="1600" dirty="0" smtClean="0"/>
              <a:t>	</a:t>
            </a:r>
            <a:r>
              <a:rPr lang="en-US" sz="1600" b="1" dirty="0" smtClean="0">
                <a:solidFill>
                  <a:schemeClr val="accent1"/>
                </a:solidFill>
              </a:rPr>
              <a:t>programmers</a:t>
            </a:r>
            <a:r>
              <a:rPr lang="en-US" sz="1600" dirty="0" smtClean="0"/>
              <a:t> </a:t>
            </a:r>
            <a:r>
              <a:rPr lang="en-US" sz="1600" dirty="0"/>
              <a:t>= FILTER </a:t>
            </a:r>
            <a:r>
              <a:rPr lang="en-US" sz="1600" b="1" dirty="0">
                <a:solidFill>
                  <a:schemeClr val="accent1"/>
                </a:solidFill>
              </a:rPr>
              <a:t>users</a:t>
            </a:r>
            <a:r>
              <a:rPr lang="en-US" sz="1600" dirty="0"/>
              <a:t> BY occupation == 'programmer</a:t>
            </a:r>
            <a:r>
              <a:rPr lang="en-US" sz="1600" dirty="0" smtClean="0"/>
              <a:t>';</a:t>
            </a:r>
          </a:p>
          <a:p>
            <a:pPr lvl="1"/>
            <a:r>
              <a:rPr lang="en-US" sz="1600" dirty="0" smtClean="0"/>
              <a:t>	</a:t>
            </a:r>
            <a:r>
              <a:rPr lang="en-US" sz="1600" b="1" dirty="0" err="1" smtClean="0">
                <a:solidFill>
                  <a:schemeClr val="accent1"/>
                </a:solidFill>
              </a:rPr>
              <a:t>progsByAge</a:t>
            </a:r>
            <a:r>
              <a:rPr lang="en-US" sz="1600" dirty="0" smtClean="0">
                <a:solidFill>
                  <a:schemeClr val="accent1"/>
                </a:solidFill>
              </a:rPr>
              <a:t> </a:t>
            </a:r>
            <a:r>
              <a:rPr lang="en-US" sz="1600" dirty="0"/>
              <a:t>= GROUP </a:t>
            </a:r>
            <a:r>
              <a:rPr lang="en-US" sz="1600" b="1" dirty="0">
                <a:solidFill>
                  <a:schemeClr val="accent1"/>
                </a:solidFill>
              </a:rPr>
              <a:t>programmers</a:t>
            </a:r>
            <a:r>
              <a:rPr lang="en-US" sz="1600" dirty="0"/>
              <a:t> BY </a:t>
            </a:r>
            <a:r>
              <a:rPr lang="en-US" sz="1600" dirty="0" smtClean="0"/>
              <a:t>age;</a:t>
            </a:r>
          </a:p>
          <a:p>
            <a:pPr lvl="1"/>
            <a:r>
              <a:rPr lang="en-US" sz="1600" dirty="0" smtClean="0"/>
              <a:t>	</a:t>
            </a:r>
            <a:r>
              <a:rPr lang="en-US" sz="1600" b="1" dirty="0" err="1" smtClean="0">
                <a:solidFill>
                  <a:schemeClr val="accent1"/>
                </a:solidFill>
              </a:rPr>
              <a:t>progCountsByAge</a:t>
            </a:r>
            <a:r>
              <a:rPr lang="en-US" sz="1600" dirty="0" smtClean="0">
                <a:solidFill>
                  <a:schemeClr val="accent1"/>
                </a:solidFill>
              </a:rPr>
              <a:t> </a:t>
            </a:r>
            <a:r>
              <a:rPr lang="en-US" sz="1600" dirty="0"/>
              <a:t>= FOREACH </a:t>
            </a:r>
            <a:r>
              <a:rPr lang="en-US" sz="1600" b="1" dirty="0" err="1">
                <a:solidFill>
                  <a:schemeClr val="accent1"/>
                </a:solidFill>
              </a:rPr>
              <a:t>progsByAge</a:t>
            </a:r>
            <a:r>
              <a:rPr lang="en-US" sz="1600" dirty="0">
                <a:solidFill>
                  <a:schemeClr val="accent1"/>
                </a:solidFill>
              </a:rPr>
              <a:t> </a:t>
            </a:r>
            <a:r>
              <a:rPr lang="en-US" sz="1600" dirty="0"/>
              <a:t>GENERATE group AS age, COUNT(programmers) as </a:t>
            </a:r>
            <a:r>
              <a:rPr lang="en-US" sz="1600" dirty="0" smtClean="0"/>
              <a:t>	</a:t>
            </a:r>
            <a:r>
              <a:rPr lang="en-US" sz="1600" dirty="0" err="1" smtClean="0"/>
              <a:t>NumProgs</a:t>
            </a:r>
            <a:r>
              <a:rPr lang="en-US" sz="1600" dirty="0" smtClean="0"/>
              <a:t>;</a:t>
            </a:r>
          </a:p>
          <a:p>
            <a:pPr lvl="1"/>
            <a:r>
              <a:rPr lang="en-US" sz="1600" dirty="0" smtClean="0"/>
              <a:t>	</a:t>
            </a:r>
            <a:r>
              <a:rPr lang="en-US" sz="1600" b="1" dirty="0" err="1" smtClean="0">
                <a:solidFill>
                  <a:schemeClr val="accent1"/>
                </a:solidFill>
              </a:rPr>
              <a:t>progsCountsByAgeSorted</a:t>
            </a:r>
            <a:r>
              <a:rPr lang="en-US" sz="1600" dirty="0" smtClean="0">
                <a:solidFill>
                  <a:schemeClr val="accent1"/>
                </a:solidFill>
              </a:rPr>
              <a:t> </a:t>
            </a:r>
            <a:r>
              <a:rPr lang="en-US" sz="1600" dirty="0"/>
              <a:t>= ORDER </a:t>
            </a:r>
            <a:r>
              <a:rPr lang="en-US" sz="1600" b="1" dirty="0" err="1">
                <a:solidFill>
                  <a:schemeClr val="accent1"/>
                </a:solidFill>
              </a:rPr>
              <a:t>progCountsByAge</a:t>
            </a:r>
            <a:r>
              <a:rPr lang="en-US" sz="1600" dirty="0">
                <a:solidFill>
                  <a:schemeClr val="accent1"/>
                </a:solidFill>
              </a:rPr>
              <a:t> </a:t>
            </a:r>
            <a:r>
              <a:rPr lang="en-US" sz="1600" dirty="0"/>
              <a:t>BY </a:t>
            </a:r>
            <a:r>
              <a:rPr lang="en-US" sz="1600" dirty="0" err="1"/>
              <a:t>NumProgs</a:t>
            </a:r>
            <a:r>
              <a:rPr lang="en-US" sz="1600" dirty="0"/>
              <a:t> DESC;</a:t>
            </a:r>
          </a:p>
          <a:p>
            <a:r>
              <a:rPr lang="en-US" sz="1600" dirty="0" smtClean="0"/>
              <a:t>	</a:t>
            </a:r>
          </a:p>
          <a:p>
            <a:r>
              <a:rPr lang="en-US" sz="1600" dirty="0" smtClean="0"/>
              <a:t>Try</a:t>
            </a:r>
          </a:p>
          <a:p>
            <a:pPr lvl="1"/>
            <a:r>
              <a:rPr lang="en-US" sz="1600" dirty="0" smtClean="0"/>
              <a:t>	dump </a:t>
            </a:r>
            <a:r>
              <a:rPr lang="en-US" sz="1600" b="1" dirty="0" err="1" smtClean="0">
                <a:solidFill>
                  <a:schemeClr val="accent1"/>
                </a:solidFill>
              </a:rPr>
              <a:t>progsCountsByAgeSorted</a:t>
            </a:r>
            <a:r>
              <a:rPr lang="en-US" sz="1600" dirty="0" smtClean="0"/>
              <a:t>;</a:t>
            </a:r>
          </a:p>
          <a:p>
            <a:endParaRPr lang="en-US" sz="1600" dirty="0"/>
          </a:p>
          <a:p>
            <a:r>
              <a:rPr lang="en-US" sz="1600" dirty="0" smtClean="0"/>
              <a:t>Dump is good to show results on screen. How do I persist result on Disk ?</a:t>
            </a:r>
          </a:p>
          <a:p>
            <a:endParaRPr lang="en-US" sz="1600" dirty="0"/>
          </a:p>
          <a:p>
            <a:r>
              <a:rPr lang="en-US" sz="1600" dirty="0" smtClean="0"/>
              <a:t>Use Store Function to Store dataset into HDFS file!</a:t>
            </a:r>
            <a:endParaRPr lang="en-US" sz="1600" dirty="0"/>
          </a:p>
          <a:p>
            <a:endParaRPr lang="en-US" sz="1600" dirty="0"/>
          </a:p>
          <a:p>
            <a:endParaRPr lang="en-US" sz="1600" dirty="0" smtClean="0"/>
          </a:p>
          <a:p>
            <a:pPr marL="342900" indent="-342900">
              <a:buFont typeface="Arial" panose="020B0604020202020204" pitchFamily="34" charset="0"/>
              <a:buChar char="•"/>
            </a:pPr>
            <a:endParaRPr lang="en-US" sz="1600" b="1" dirty="0" smtClean="0"/>
          </a:p>
          <a:p>
            <a:endParaRPr lang="en-US" sz="1600" b="1" dirty="0" smtClean="0"/>
          </a:p>
          <a:p>
            <a:endParaRPr lang="en-US" sz="1600" dirty="0"/>
          </a:p>
          <a:p>
            <a:endParaRPr lang="en-US" sz="1600" dirty="0" smtClean="0"/>
          </a:p>
          <a:p>
            <a:endParaRPr lang="en-US" sz="1600" dirty="0"/>
          </a:p>
          <a:p>
            <a:endParaRPr lang="en-US" sz="1600" dirty="0"/>
          </a:p>
        </p:txBody>
      </p:sp>
    </p:spTree>
    <p:extLst>
      <p:ext uri="{BB962C8B-B14F-4D97-AF65-F5344CB8AC3E}">
        <p14:creationId xmlns:p14="http://schemas.microsoft.com/office/powerpoint/2010/main" val="12686539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[Cont.]</a:t>
            </a:r>
          </a:p>
        </p:txBody>
      </p:sp>
      <p:sp>
        <p:nvSpPr>
          <p:cNvPr id="3" name="Slide Number Placeholder 2"/>
          <p:cNvSpPr>
            <a:spLocks noGrp="1"/>
          </p:cNvSpPr>
          <p:nvPr>
            <p:ph type="sldNum" sz="quarter" idx="12"/>
          </p:nvPr>
        </p:nvSpPr>
        <p:spPr/>
        <p:txBody>
          <a:bodyPr/>
          <a:lstStyle/>
          <a:p>
            <a:fld id="{5A0614AE-7DA6-4443-9A06-FA7BD7CD666D}" type="slidenum">
              <a:rPr lang="en-US" smtClean="0"/>
              <a:pPr/>
              <a:t>29</a:t>
            </a:fld>
            <a:endParaRPr lang="en-US" dirty="0"/>
          </a:p>
        </p:txBody>
      </p:sp>
      <p:sp>
        <p:nvSpPr>
          <p:cNvPr id="4" name="Content Placeholder 2"/>
          <p:cNvSpPr txBox="1">
            <a:spLocks/>
          </p:cNvSpPr>
          <p:nvPr/>
        </p:nvSpPr>
        <p:spPr>
          <a:xfrm>
            <a:off x="533400" y="1092200"/>
            <a:ext cx="8915400" cy="4775200"/>
          </a:xfrm>
          <a:prstGeom prst="rect">
            <a:avLst/>
          </a:prstGeom>
        </p:spPr>
        <p:txBody>
          <a:bodyPr/>
          <a:lstStyle/>
          <a:p>
            <a:endParaRPr lang="en-US" sz="1600" b="1" dirty="0" smtClean="0"/>
          </a:p>
          <a:p>
            <a:pPr marL="342900" indent="-342900">
              <a:buFont typeface="Arial" panose="020B0604020202020204" pitchFamily="34" charset="0"/>
              <a:buChar char="•"/>
            </a:pPr>
            <a:r>
              <a:rPr lang="en-US" sz="1600" b="1" dirty="0" smtClean="0"/>
              <a:t>Store Data sets in HDFS Files</a:t>
            </a:r>
          </a:p>
          <a:p>
            <a:r>
              <a:rPr lang="en-US" sz="1600" b="1" dirty="0"/>
              <a:t> </a:t>
            </a:r>
            <a:endParaRPr lang="en-US" sz="1600" b="1" dirty="0" smtClean="0"/>
          </a:p>
          <a:p>
            <a:r>
              <a:rPr lang="en-US" sz="1600" dirty="0" smtClean="0"/>
              <a:t>	</a:t>
            </a:r>
            <a:r>
              <a:rPr lang="en-US" sz="1600" dirty="0"/>
              <a:t>STORE </a:t>
            </a:r>
            <a:r>
              <a:rPr lang="en-US" sz="1600" b="1" dirty="0">
                <a:solidFill>
                  <a:schemeClr val="accent1"/>
                </a:solidFill>
              </a:rPr>
              <a:t>stats</a:t>
            </a:r>
            <a:r>
              <a:rPr lang="en-US" sz="1600" dirty="0">
                <a:solidFill>
                  <a:schemeClr val="accent1"/>
                </a:solidFill>
              </a:rPr>
              <a:t> </a:t>
            </a:r>
            <a:r>
              <a:rPr lang="en-US" sz="1600" dirty="0"/>
              <a:t>INTO </a:t>
            </a:r>
            <a:r>
              <a:rPr lang="en-US" sz="1600" dirty="0" smtClean="0"/>
              <a:t>‘</a:t>
            </a:r>
            <a:r>
              <a:rPr lang="en-US" sz="1600" dirty="0" err="1" smtClean="0"/>
              <a:t>hdfs</a:t>
            </a:r>
            <a:r>
              <a:rPr lang="en-US" sz="1600" dirty="0" smtClean="0"/>
              <a:t>-path-to-non-existing-</a:t>
            </a:r>
            <a:r>
              <a:rPr lang="en-US" sz="1600" dirty="0" err="1" smtClean="0"/>
              <a:t>dir</a:t>
            </a:r>
            <a:r>
              <a:rPr lang="en-US" sz="1600" dirty="0" smtClean="0"/>
              <a:t>’ </a:t>
            </a:r>
            <a:r>
              <a:rPr lang="en-US" sz="1600" dirty="0" err="1"/>
              <a:t>USINg</a:t>
            </a:r>
            <a:r>
              <a:rPr lang="en-US" sz="1600" dirty="0"/>
              <a:t> </a:t>
            </a:r>
            <a:r>
              <a:rPr lang="en-US" sz="1600" dirty="0" err="1"/>
              <a:t>PigStorage</a:t>
            </a:r>
            <a:r>
              <a:rPr lang="en-US" sz="1600" dirty="0"/>
              <a:t>('\t');</a:t>
            </a:r>
          </a:p>
          <a:p>
            <a:r>
              <a:rPr lang="en-US" sz="1600" dirty="0"/>
              <a:t>	</a:t>
            </a:r>
          </a:p>
          <a:p>
            <a:r>
              <a:rPr lang="en-US" sz="1600" dirty="0" smtClean="0"/>
              <a:t>	STORE </a:t>
            </a:r>
            <a:r>
              <a:rPr lang="en-US" sz="1600" b="1" dirty="0" err="1">
                <a:solidFill>
                  <a:schemeClr val="accent1"/>
                </a:solidFill>
              </a:rPr>
              <a:t>genderStats</a:t>
            </a:r>
            <a:r>
              <a:rPr lang="en-US" sz="1600" dirty="0">
                <a:solidFill>
                  <a:schemeClr val="accent1"/>
                </a:solidFill>
              </a:rPr>
              <a:t> </a:t>
            </a:r>
            <a:r>
              <a:rPr lang="en-US" sz="1600" dirty="0"/>
              <a:t>INTO </a:t>
            </a:r>
            <a:r>
              <a:rPr lang="en-US" sz="1600" dirty="0"/>
              <a:t>‘</a:t>
            </a:r>
            <a:r>
              <a:rPr lang="en-US" sz="1600" dirty="0" err="1"/>
              <a:t>hdfs</a:t>
            </a:r>
            <a:r>
              <a:rPr lang="en-US" sz="1600" dirty="0"/>
              <a:t>-path-to-non-existing-</a:t>
            </a:r>
            <a:r>
              <a:rPr lang="en-US" sz="1600" dirty="0" err="1"/>
              <a:t>dir</a:t>
            </a:r>
            <a:r>
              <a:rPr lang="en-US" sz="1600" dirty="0"/>
              <a:t>’</a:t>
            </a:r>
            <a:r>
              <a:rPr lang="en-US" sz="1600" dirty="0" smtClean="0"/>
              <a:t> </a:t>
            </a:r>
            <a:r>
              <a:rPr lang="en-US" sz="1600" dirty="0"/>
              <a:t>USING 	</a:t>
            </a:r>
          </a:p>
          <a:p>
            <a:r>
              <a:rPr lang="en-US" sz="1600" dirty="0" smtClean="0"/>
              <a:t>	</a:t>
            </a:r>
            <a:r>
              <a:rPr lang="en-US" sz="1600" dirty="0" err="1" smtClean="0"/>
              <a:t>PigStorage</a:t>
            </a:r>
            <a:r>
              <a:rPr lang="en-US" sz="1600" dirty="0"/>
              <a:t>('\t');</a:t>
            </a:r>
          </a:p>
          <a:p>
            <a:r>
              <a:rPr lang="en-US" sz="1600" dirty="0"/>
              <a:t>	</a:t>
            </a:r>
          </a:p>
          <a:p>
            <a:r>
              <a:rPr lang="en-US" sz="1600" dirty="0" smtClean="0"/>
              <a:t>	STORE </a:t>
            </a:r>
            <a:r>
              <a:rPr lang="en-US" sz="1600" dirty="0"/>
              <a:t>	</a:t>
            </a:r>
            <a:r>
              <a:rPr lang="en-US" sz="1600" b="1" dirty="0" err="1">
                <a:solidFill>
                  <a:schemeClr val="accent1"/>
                </a:solidFill>
              </a:rPr>
              <a:t>progsCountsByAgeSorted</a:t>
            </a:r>
            <a:r>
              <a:rPr lang="en-US" sz="1600" dirty="0">
                <a:solidFill>
                  <a:schemeClr val="accent1"/>
                </a:solidFill>
              </a:rPr>
              <a:t> </a:t>
            </a:r>
            <a:r>
              <a:rPr lang="en-US" sz="1600" dirty="0" smtClean="0">
                <a:solidFill>
                  <a:schemeClr val="accent1"/>
                </a:solidFill>
              </a:rPr>
              <a:t> </a:t>
            </a:r>
            <a:r>
              <a:rPr lang="en-US" sz="1600" dirty="0" smtClean="0"/>
              <a:t>INTO </a:t>
            </a:r>
            <a:r>
              <a:rPr lang="en-US" sz="1600" dirty="0"/>
              <a:t>‘</a:t>
            </a:r>
            <a:r>
              <a:rPr lang="en-US" sz="1600" dirty="0" err="1"/>
              <a:t>hdfs</a:t>
            </a:r>
            <a:r>
              <a:rPr lang="en-US" sz="1600" dirty="0"/>
              <a:t>-path-to-non-existing-</a:t>
            </a:r>
            <a:r>
              <a:rPr lang="en-US" sz="1600" dirty="0" err="1"/>
              <a:t>dir</a:t>
            </a:r>
            <a:r>
              <a:rPr lang="en-US" sz="1600" dirty="0"/>
              <a:t>’ </a:t>
            </a:r>
            <a:r>
              <a:rPr lang="en-US" sz="1600" dirty="0" smtClean="0"/>
              <a:t>USING </a:t>
            </a:r>
            <a:r>
              <a:rPr lang="en-US" sz="1600" dirty="0"/>
              <a:t>	</a:t>
            </a:r>
            <a:r>
              <a:rPr lang="en-US" sz="1600" dirty="0" err="1"/>
              <a:t>PigStorage</a:t>
            </a:r>
            <a:r>
              <a:rPr lang="en-US" sz="1600" dirty="0"/>
              <a:t>('\t');</a:t>
            </a:r>
          </a:p>
          <a:p>
            <a:endParaRPr lang="en-US" sz="1600" dirty="0"/>
          </a:p>
          <a:p>
            <a:endParaRPr lang="en-US" sz="1600" dirty="0" smtClean="0"/>
          </a:p>
          <a:p>
            <a:pPr marL="342900" indent="-342900">
              <a:buFont typeface="Arial" panose="020B0604020202020204" pitchFamily="34" charset="0"/>
              <a:buChar char="•"/>
            </a:pPr>
            <a:endParaRPr lang="en-US" sz="1600" b="1" dirty="0" smtClean="0"/>
          </a:p>
          <a:p>
            <a:endParaRPr lang="en-US" sz="1600" b="1" dirty="0" smtClean="0"/>
          </a:p>
          <a:p>
            <a:endParaRPr lang="en-US" sz="1600" dirty="0"/>
          </a:p>
          <a:p>
            <a:endParaRPr lang="en-US" sz="1600" dirty="0" smtClean="0"/>
          </a:p>
          <a:p>
            <a:endParaRPr lang="en-US" sz="1600" dirty="0"/>
          </a:p>
          <a:p>
            <a:endParaRPr lang="en-US" sz="1600" dirty="0"/>
          </a:p>
        </p:txBody>
      </p:sp>
    </p:spTree>
    <p:extLst>
      <p:ext uri="{BB962C8B-B14F-4D97-AF65-F5344CB8AC3E}">
        <p14:creationId xmlns:p14="http://schemas.microsoft.com/office/powerpoint/2010/main" val="241138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5" name="Shape 155"/>
          <p:cNvSpPr txBox="1">
            <a:spLocks noGrp="1"/>
          </p:cNvSpPr>
          <p:nvPr>
            <p:ph type="title"/>
          </p:nvPr>
        </p:nvSpPr>
        <p:spPr>
          <a:prstGeom prst="rect">
            <a:avLst/>
          </a:prstGeom>
        </p:spPr>
        <p:txBody>
          <a:bodyPr vert="horz" lIns="45720" tIns="45720" rIns="45720" bIns="45720" rtlCol="0" anchor="b" anchorCtr="0">
            <a:normAutofit/>
          </a:bodyPr>
          <a:lstStyle/>
          <a:p>
            <a:pPr marL="0" marR="0" lvl="0" indent="0">
              <a:buClr>
                <a:schemeClr val="dk1"/>
              </a:buClr>
              <a:buSzPct val="25000"/>
            </a:pPr>
            <a:r>
              <a:rPr smtClean="0">
                <a:sym typeface="Calibri"/>
              </a:rPr>
              <a:t>PIG</a:t>
            </a:r>
            <a:r>
              <a:t> </a:t>
            </a:r>
            <a:r>
              <a:rPr smtClean="0"/>
              <a:t>Overview</a:t>
            </a:r>
            <a:endParaRPr>
              <a:sym typeface="Calibri"/>
            </a:endParaRPr>
          </a:p>
        </p:txBody>
      </p:sp>
      <p:sp>
        <p:nvSpPr>
          <p:cNvPr id="154" name="Shape 154"/>
          <p:cNvSpPr txBox="1">
            <a:spLocks noGrp="1"/>
          </p:cNvSpPr>
          <p:nvPr>
            <p:ph type="sldNum" sz="quarter" idx="12"/>
          </p:nvPr>
        </p:nvSpPr>
        <p:spPr>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dirty="0"/>
              <a:t> </a:t>
            </a:r>
          </a:p>
        </p:txBody>
      </p:sp>
      <p:sp>
        <p:nvSpPr>
          <p:cNvPr id="163" name="Shape 163"/>
          <p:cNvSpPr txBox="1"/>
          <p:nvPr/>
        </p:nvSpPr>
        <p:spPr>
          <a:xfrm>
            <a:off x="5943600" y="1092200"/>
            <a:ext cx="3505200" cy="5003800"/>
          </a:xfrm>
          <a:prstGeom prst="rect">
            <a:avLst/>
          </a:prstGeom>
          <a:noFill/>
          <a:ln>
            <a:noFill/>
          </a:ln>
        </p:spPr>
        <p:txBody>
          <a:bodyPr lIns="91425" tIns="45700" rIns="91425" bIns="45700" anchor="t" anchorCtr="0">
            <a:noAutofit/>
          </a:bodyPr>
          <a:lstStyle/>
          <a:p>
            <a:pPr marL="225425" marR="0" lvl="1" indent="-225425">
              <a:spcBef>
                <a:spcPts val="400"/>
              </a:spcBef>
              <a:spcAft>
                <a:spcPts val="400"/>
              </a:spcAft>
              <a:buClr>
                <a:srgbClr val="1F497D"/>
              </a:buClr>
              <a:buSzPct val="100000"/>
              <a:buFont typeface="Wingdings" pitchFamily="2" charset="2"/>
              <a:buChar char="§"/>
            </a:pPr>
            <a:r>
              <a:rPr lang="en-US" sz="2000" dirty="0" smtClean="0"/>
              <a:t>Pig</a:t>
            </a:r>
            <a:r>
              <a:rPr lang="en-US" sz="2000" dirty="0"/>
              <a:t> is a platform for analyzing large data </a:t>
            </a:r>
            <a:r>
              <a:rPr lang="en-US" sz="2000" dirty="0" smtClean="0"/>
              <a:t>sets</a:t>
            </a:r>
          </a:p>
          <a:p>
            <a:pPr marL="225425" marR="0" lvl="1" indent="-225425">
              <a:spcBef>
                <a:spcPts val="400"/>
              </a:spcBef>
              <a:spcAft>
                <a:spcPts val="400"/>
              </a:spcAft>
              <a:buClr>
                <a:srgbClr val="1F497D"/>
              </a:buClr>
              <a:buSzPct val="100000"/>
              <a:buFont typeface="Wingdings" pitchFamily="2" charset="2"/>
              <a:buChar char="§"/>
            </a:pPr>
            <a:r>
              <a:rPr lang="en-US" sz="2000" dirty="0" smtClean="0">
                <a:sym typeface="Calibri"/>
              </a:rPr>
              <a:t>Pig scripts written in Pig Latin – an easy to learn scripting type of language</a:t>
            </a:r>
            <a:endParaRPr lang="en-US" sz="2000" dirty="0" smtClean="0">
              <a:sym typeface="Calibri"/>
            </a:endParaRPr>
          </a:p>
          <a:p>
            <a:pPr marL="225425" marR="0" lvl="1" indent="-225425">
              <a:spcBef>
                <a:spcPts val="400"/>
              </a:spcBef>
              <a:spcAft>
                <a:spcPts val="400"/>
              </a:spcAft>
              <a:buClr>
                <a:srgbClr val="1F497D"/>
              </a:buClr>
              <a:buSzPct val="100000"/>
            </a:pPr>
            <a:endParaRPr lang="en-US" sz="1000" dirty="0">
              <a:sym typeface="Calibri"/>
            </a:endParaRPr>
          </a:p>
          <a:p>
            <a:pPr marL="225425" marR="0" lvl="1" indent="-225425">
              <a:spcBef>
                <a:spcPts val="400"/>
              </a:spcBef>
              <a:spcAft>
                <a:spcPts val="400"/>
              </a:spcAft>
              <a:buClr>
                <a:srgbClr val="1F497D"/>
              </a:buClr>
              <a:buSzPct val="100000"/>
              <a:buFont typeface="Wingdings" pitchFamily="2" charset="2"/>
              <a:buChar char="§"/>
            </a:pPr>
            <a:r>
              <a:rPr lang="en-US" sz="2000" dirty="0" smtClean="0">
                <a:sym typeface="Calibri"/>
              </a:rPr>
              <a:t>Pig runs on MR as well as </a:t>
            </a:r>
            <a:r>
              <a:rPr lang="en-US" sz="2000" dirty="0" err="1" smtClean="0">
                <a:sym typeface="Calibri"/>
              </a:rPr>
              <a:t>Tez</a:t>
            </a:r>
            <a:r>
              <a:rPr lang="en-US" sz="2000" dirty="0" smtClean="0">
                <a:sym typeface="Calibri"/>
              </a:rPr>
              <a:t> – backend engine also</a:t>
            </a:r>
          </a:p>
          <a:p>
            <a:pPr marL="225425" lvl="1" indent="-225425">
              <a:spcBef>
                <a:spcPts val="400"/>
              </a:spcBef>
              <a:spcAft>
                <a:spcPts val="400"/>
              </a:spcAft>
              <a:buClr>
                <a:srgbClr val="1F497D"/>
              </a:buClr>
              <a:buSzPct val="100000"/>
              <a:buFont typeface="Wingdings" pitchFamily="2" charset="2"/>
              <a:buChar char="§"/>
            </a:pPr>
            <a:r>
              <a:rPr lang="en-US" sz="2000" dirty="0" smtClean="0">
                <a:sym typeface="Calibri"/>
              </a:rPr>
              <a:t>If Pig using MR, Pig scripts gets converted into optimized MR Jobs</a:t>
            </a:r>
            <a:endParaRPr lang="en-US" sz="2000" dirty="0">
              <a:sym typeface="Calibri"/>
            </a:endParaRPr>
          </a:p>
          <a:p>
            <a:endParaRPr lang="en-US" sz="2000" b="0" i="0" u="none" strike="noStrike" cap="none" baseline="0" dirty="0">
              <a:solidFill>
                <a:schemeClr val="dk1"/>
              </a:solidFill>
              <a:latin typeface="Calibri"/>
              <a:ea typeface="Calibri"/>
              <a:cs typeface="Calibri"/>
              <a:sym typeface="Calibri"/>
            </a:endParaRPr>
          </a:p>
        </p:txBody>
      </p:sp>
      <p:pic>
        <p:nvPicPr>
          <p:cNvPr id="1028" name="Picture 4" descr="Image resul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092200"/>
            <a:ext cx="3971018" cy="5232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[Cont.]</a:t>
            </a:r>
          </a:p>
        </p:txBody>
      </p:sp>
      <p:sp>
        <p:nvSpPr>
          <p:cNvPr id="3" name="Slide Number Placeholder 2"/>
          <p:cNvSpPr>
            <a:spLocks noGrp="1"/>
          </p:cNvSpPr>
          <p:nvPr>
            <p:ph type="sldNum" sz="quarter" idx="12"/>
          </p:nvPr>
        </p:nvSpPr>
        <p:spPr/>
        <p:txBody>
          <a:bodyPr/>
          <a:lstStyle/>
          <a:p>
            <a:fld id="{5A0614AE-7DA6-4443-9A06-FA7BD7CD666D}" type="slidenum">
              <a:rPr lang="en-US" smtClean="0"/>
              <a:pPr/>
              <a:t>30</a:t>
            </a:fld>
            <a:endParaRPr lang="en-US" dirty="0"/>
          </a:p>
        </p:txBody>
      </p:sp>
      <p:sp>
        <p:nvSpPr>
          <p:cNvPr id="4" name="Content Placeholder 2"/>
          <p:cNvSpPr txBox="1">
            <a:spLocks/>
          </p:cNvSpPr>
          <p:nvPr/>
        </p:nvSpPr>
        <p:spPr>
          <a:xfrm>
            <a:off x="533400" y="1092200"/>
            <a:ext cx="8915400" cy="4775200"/>
          </a:xfrm>
          <a:prstGeom prst="rect">
            <a:avLst/>
          </a:prstGeom>
        </p:spPr>
        <p:txBody>
          <a:bodyPr/>
          <a:lstStyle/>
          <a:p>
            <a:endParaRPr lang="en-US" sz="1600" b="1" dirty="0" smtClean="0"/>
          </a:p>
          <a:p>
            <a:r>
              <a:rPr lang="en-US" sz="1600" b="1" dirty="0" smtClean="0"/>
              <a:t>3	Find Top 25 Rated Movies</a:t>
            </a:r>
            <a:endParaRPr lang="en-US" sz="1600" b="1" dirty="0"/>
          </a:p>
          <a:p>
            <a:r>
              <a:rPr lang="en-US" sz="1600" b="1" dirty="0" smtClean="0"/>
              <a:t> </a:t>
            </a:r>
          </a:p>
          <a:p>
            <a:pPr marL="742950" lvl="1" indent="-285750">
              <a:buFont typeface="Arial" panose="020B0604020202020204" pitchFamily="34" charset="0"/>
              <a:buChar char="•"/>
            </a:pPr>
            <a:r>
              <a:rPr lang="en-US" sz="1600" dirty="0" smtClean="0"/>
              <a:t>Load </a:t>
            </a:r>
            <a:r>
              <a:rPr lang="en-US" sz="1600" b="1" i="1" dirty="0" smtClean="0"/>
              <a:t>Votes</a:t>
            </a:r>
            <a:r>
              <a:rPr lang="en-US" sz="1600" dirty="0" smtClean="0"/>
              <a:t> data set</a:t>
            </a:r>
          </a:p>
          <a:p>
            <a:pPr lvl="1"/>
            <a:r>
              <a:rPr lang="en-US" sz="1600" dirty="0" smtClean="0"/>
              <a:t>	</a:t>
            </a:r>
            <a:r>
              <a:rPr lang="en-US" sz="1600" b="1" dirty="0" smtClean="0">
                <a:solidFill>
                  <a:schemeClr val="accent1"/>
                </a:solidFill>
              </a:rPr>
              <a:t>votes</a:t>
            </a:r>
            <a:r>
              <a:rPr lang="en-US" sz="1600" dirty="0" smtClean="0">
                <a:solidFill>
                  <a:schemeClr val="accent1"/>
                </a:solidFill>
              </a:rPr>
              <a:t> </a:t>
            </a:r>
            <a:r>
              <a:rPr lang="en-US" sz="1600" dirty="0"/>
              <a:t>= LOAD '/user/training/movie-100k/</a:t>
            </a:r>
            <a:r>
              <a:rPr lang="en-US" sz="1600" dirty="0" err="1"/>
              <a:t>u.data</a:t>
            </a:r>
            <a:r>
              <a:rPr lang="en-US" sz="1600" dirty="0"/>
              <a:t>' USING </a:t>
            </a:r>
            <a:r>
              <a:rPr lang="en-US" sz="1600" dirty="0" err="1"/>
              <a:t>PigStorage</a:t>
            </a:r>
            <a:r>
              <a:rPr lang="en-US" sz="1600" dirty="0"/>
              <a:t>('\t') AS 	(</a:t>
            </a:r>
            <a:r>
              <a:rPr lang="en-US" sz="1600" dirty="0" err="1"/>
              <a:t>userId,itemId,rating,timestamp</a:t>
            </a:r>
            <a:r>
              <a:rPr lang="en-US" sz="1600" dirty="0" smtClean="0"/>
              <a:t>);</a:t>
            </a:r>
          </a:p>
          <a:p>
            <a:pPr lvl="1"/>
            <a:endParaRPr lang="en-US" sz="1600" dirty="0" smtClean="0"/>
          </a:p>
          <a:p>
            <a:pPr marL="742950" lvl="1" indent="-285750">
              <a:buFont typeface="Arial" panose="020B0604020202020204" pitchFamily="34" charset="0"/>
              <a:buChar char="•"/>
            </a:pPr>
            <a:r>
              <a:rPr lang="en-US" sz="1600" dirty="0" smtClean="0"/>
              <a:t>Load </a:t>
            </a:r>
            <a:r>
              <a:rPr lang="en-US" sz="1600" b="1" i="1" dirty="0" smtClean="0"/>
              <a:t>movies </a:t>
            </a:r>
            <a:r>
              <a:rPr lang="en-US" sz="1600" dirty="0" smtClean="0"/>
              <a:t> data set</a:t>
            </a:r>
          </a:p>
          <a:p>
            <a:pPr marL="742950" lvl="1" indent="-285750">
              <a:buFont typeface="Arial" panose="020B0604020202020204" pitchFamily="34" charset="0"/>
              <a:buChar char="•"/>
            </a:pPr>
            <a:endParaRPr lang="en-US" sz="1600" dirty="0" smtClean="0"/>
          </a:p>
          <a:p>
            <a:r>
              <a:rPr lang="en-US" sz="1600" dirty="0" smtClean="0"/>
              <a:t>	</a:t>
            </a:r>
            <a:r>
              <a:rPr lang="en-US" sz="1600" b="1" dirty="0" smtClean="0">
                <a:solidFill>
                  <a:schemeClr val="accent1"/>
                </a:solidFill>
              </a:rPr>
              <a:t>movies</a:t>
            </a:r>
            <a:r>
              <a:rPr lang="en-US" sz="1600" dirty="0" smtClean="0">
                <a:solidFill>
                  <a:schemeClr val="accent1"/>
                </a:solidFill>
              </a:rPr>
              <a:t> </a:t>
            </a:r>
            <a:r>
              <a:rPr lang="en-US" sz="1600" dirty="0"/>
              <a:t>= LOAD '/user/training/movie-100k/</a:t>
            </a:r>
            <a:r>
              <a:rPr lang="en-US" sz="1600" dirty="0" err="1"/>
              <a:t>u.item</a:t>
            </a:r>
            <a:r>
              <a:rPr lang="en-US" sz="1600" dirty="0"/>
              <a:t>' USING </a:t>
            </a:r>
            <a:r>
              <a:rPr lang="en-US" sz="1600" dirty="0" err="1"/>
              <a:t>PigStorage</a:t>
            </a:r>
            <a:r>
              <a:rPr lang="en-US" sz="1600" dirty="0"/>
              <a:t>('|') AS 	(</a:t>
            </a:r>
            <a:r>
              <a:rPr lang="en-US" sz="1600" dirty="0" err="1"/>
              <a:t>movieId,movieTitle</a:t>
            </a:r>
            <a:r>
              <a:rPr lang="en-US" sz="1600" dirty="0"/>
              <a:t>, </a:t>
            </a:r>
            <a:r>
              <a:rPr lang="en-US" sz="1600" dirty="0" err="1"/>
              <a:t>releaseDate</a:t>
            </a:r>
            <a:r>
              <a:rPr lang="en-US" sz="1600" dirty="0"/>
              <a:t>, </a:t>
            </a:r>
            <a:r>
              <a:rPr lang="en-US" sz="1600" dirty="0" err="1"/>
              <a:t>videoReleaseDate</a:t>
            </a:r>
            <a:r>
              <a:rPr lang="en-US" sz="1600" dirty="0"/>
              <a:t>, </a:t>
            </a:r>
            <a:r>
              <a:rPr lang="en-US" sz="1600" dirty="0" err="1"/>
              <a:t>imdbURL</a:t>
            </a:r>
            <a:r>
              <a:rPr lang="en-US" sz="1600" dirty="0"/>
              <a:t>, unknown, Action,	Adventure, Animation, </a:t>
            </a:r>
            <a:r>
              <a:rPr lang="en-US" sz="1600" dirty="0" err="1"/>
              <a:t>Childrens</a:t>
            </a:r>
            <a:r>
              <a:rPr lang="en-US" sz="1600" dirty="0"/>
              <a:t>, Comedy, Crime, Documentary, Drama, Fantasy, </a:t>
            </a:r>
            <a:r>
              <a:rPr lang="en-US" sz="1600" dirty="0" err="1"/>
              <a:t>FilmNoir</a:t>
            </a:r>
            <a:r>
              <a:rPr lang="en-US" sz="1600" dirty="0"/>
              <a:t>, 	Horror, Musical, Mystery, Romance, </a:t>
            </a:r>
            <a:r>
              <a:rPr lang="en-US" sz="1600" dirty="0" err="1"/>
              <a:t>SciFi,Thriller,War,Western</a:t>
            </a:r>
            <a:r>
              <a:rPr lang="en-US" sz="1600" dirty="0" smtClean="0"/>
              <a:t>);</a:t>
            </a:r>
          </a:p>
          <a:p>
            <a:endParaRPr lang="en-US" sz="1600" dirty="0" smtClean="0"/>
          </a:p>
          <a:p>
            <a:pPr marL="342900" indent="-342900">
              <a:buFont typeface="Arial" panose="020B0604020202020204" pitchFamily="34" charset="0"/>
              <a:buChar char="•"/>
            </a:pPr>
            <a:endParaRPr lang="en-US" sz="1600" b="1" dirty="0" smtClean="0"/>
          </a:p>
          <a:p>
            <a:endParaRPr lang="en-US" sz="1600" b="1" dirty="0" smtClean="0"/>
          </a:p>
          <a:p>
            <a:endParaRPr lang="en-US" sz="1600" dirty="0"/>
          </a:p>
          <a:p>
            <a:endParaRPr lang="en-US" sz="1600" dirty="0" smtClean="0"/>
          </a:p>
          <a:p>
            <a:endParaRPr lang="en-US" sz="1600" dirty="0"/>
          </a:p>
          <a:p>
            <a:endParaRPr lang="en-US" sz="1600" dirty="0"/>
          </a:p>
        </p:txBody>
      </p:sp>
    </p:spTree>
    <p:extLst>
      <p:ext uri="{BB962C8B-B14F-4D97-AF65-F5344CB8AC3E}">
        <p14:creationId xmlns:p14="http://schemas.microsoft.com/office/powerpoint/2010/main" val="37584554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1" name="Shape 261"/>
          <p:cNvSpPr txBox="1">
            <a:spLocks noGrp="1"/>
          </p:cNvSpPr>
          <p:nvPr>
            <p:ph type="title"/>
          </p:nvPr>
        </p:nvSpPr>
        <p:spPr>
          <a:prstGeom prst="rect">
            <a:avLst/>
          </a:prstGeom>
        </p:spPr>
        <p:txBody>
          <a:bodyPr vert="horz" lIns="45720" tIns="45720" rIns="45720" bIns="45720" rtlCol="0" anchor="b" anchorCtr="0">
            <a:normAutofit/>
          </a:bodyPr>
          <a:lstStyle/>
          <a:p>
            <a:pPr marL="0" marR="0" lvl="0" indent="0">
              <a:buClr>
                <a:srgbClr val="0070C0"/>
              </a:buClr>
              <a:buSzPct val="25000"/>
            </a:pPr>
            <a:r>
              <a:rPr lang="en-US" dirty="0"/>
              <a:t>Case Study [Cont.]</a:t>
            </a:r>
            <a:endParaRPr dirty="0">
              <a:sym typeface="Calibri"/>
            </a:endParaRPr>
          </a:p>
        </p:txBody>
      </p:sp>
      <p:sp>
        <p:nvSpPr>
          <p:cNvPr id="260" name="Shape 260"/>
          <p:cNvSpPr txBox="1">
            <a:spLocks noGrp="1"/>
          </p:cNvSpPr>
          <p:nvPr>
            <p:ph type="sldNum" sz="quarter" idx="12"/>
          </p:nvPr>
        </p:nvSpPr>
        <p:spPr>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dirty="0"/>
              <a:t> </a:t>
            </a:r>
          </a:p>
        </p:txBody>
      </p:sp>
      <p:sp>
        <p:nvSpPr>
          <p:cNvPr id="263" name="Shape 263"/>
          <p:cNvSpPr/>
          <p:nvPr/>
        </p:nvSpPr>
        <p:spPr>
          <a:xfrm>
            <a:off x="247650" y="1219200"/>
            <a:ext cx="9163050" cy="369332"/>
          </a:xfrm>
          <a:prstGeom prst="rect">
            <a:avLst/>
          </a:prstGeom>
          <a:noFill/>
          <a:ln>
            <a:noFill/>
          </a:ln>
        </p:spPr>
        <p:txBody>
          <a:bodyPr lIns="91425" tIns="45700" rIns="91425" bIns="45700" anchor="t" anchorCtr="0">
            <a:noAutofit/>
          </a:bodyPr>
          <a:lstStyle/>
          <a:p>
            <a:endParaRPr/>
          </a:p>
        </p:txBody>
      </p:sp>
      <p:sp>
        <p:nvSpPr>
          <p:cNvPr id="9" name="Content Placeholder 2"/>
          <p:cNvSpPr txBox="1">
            <a:spLocks/>
          </p:cNvSpPr>
          <p:nvPr/>
        </p:nvSpPr>
        <p:spPr>
          <a:xfrm>
            <a:off x="533400" y="1092200"/>
            <a:ext cx="8915400" cy="5080000"/>
          </a:xfrm>
          <a:prstGeom prst="rect">
            <a:avLst/>
          </a:prstGeom>
        </p:spPr>
        <p:txBody>
          <a:bodyPr/>
          <a:lstStyle/>
          <a:p>
            <a:endParaRPr lang="en-US" sz="1600" b="1" dirty="0" smtClean="0"/>
          </a:p>
          <a:p>
            <a:pPr marL="285750" indent="-285750">
              <a:buFont typeface="Arial" panose="020B0604020202020204" pitchFamily="34" charset="0"/>
              <a:buChar char="•"/>
            </a:pPr>
            <a:r>
              <a:rPr lang="en-US" sz="1600" b="1" dirty="0" smtClean="0"/>
              <a:t>Group votes by Item id /movie id</a:t>
            </a:r>
          </a:p>
          <a:p>
            <a:r>
              <a:rPr lang="en-US" sz="1600" dirty="0" smtClean="0"/>
              <a:t>	</a:t>
            </a:r>
            <a:r>
              <a:rPr lang="en-US" sz="1600" b="1" dirty="0" err="1" smtClean="0">
                <a:solidFill>
                  <a:schemeClr val="accent1"/>
                </a:solidFill>
              </a:rPr>
              <a:t>movieVotesGroup</a:t>
            </a:r>
            <a:r>
              <a:rPr lang="en-US" sz="1600" dirty="0" smtClean="0">
                <a:solidFill>
                  <a:schemeClr val="accent1"/>
                </a:solidFill>
              </a:rPr>
              <a:t> </a:t>
            </a:r>
            <a:r>
              <a:rPr lang="en-US" sz="1600" dirty="0"/>
              <a:t>= GROUP votes BY </a:t>
            </a:r>
            <a:r>
              <a:rPr lang="en-US" sz="1600" dirty="0" err="1"/>
              <a:t>itemId</a:t>
            </a:r>
            <a:r>
              <a:rPr lang="en-US" sz="1600" dirty="0" smtClean="0"/>
              <a:t>;</a:t>
            </a:r>
          </a:p>
          <a:p>
            <a:endParaRPr lang="en-US" sz="1600" dirty="0"/>
          </a:p>
          <a:p>
            <a:pPr marL="285750" indent="-285750">
              <a:buFont typeface="Arial" panose="020B0604020202020204" pitchFamily="34" charset="0"/>
              <a:buChar char="•"/>
            </a:pPr>
            <a:r>
              <a:rPr lang="en-US" sz="1600" b="1" dirty="0" smtClean="0"/>
              <a:t> Flattern above generated relation and generate average rating, count of votes for a movie id</a:t>
            </a:r>
          </a:p>
          <a:p>
            <a:r>
              <a:rPr lang="en-US" sz="1600" dirty="0" smtClean="0"/>
              <a:t>	</a:t>
            </a:r>
            <a:r>
              <a:rPr lang="en-US" sz="1600" b="1" dirty="0" err="1" smtClean="0">
                <a:solidFill>
                  <a:schemeClr val="accent1"/>
                </a:solidFill>
              </a:rPr>
              <a:t>movieVotes</a:t>
            </a:r>
            <a:r>
              <a:rPr lang="en-US" sz="1600" dirty="0" smtClean="0">
                <a:solidFill>
                  <a:schemeClr val="accent1"/>
                </a:solidFill>
              </a:rPr>
              <a:t> </a:t>
            </a:r>
            <a:r>
              <a:rPr lang="en-US" sz="1600" dirty="0"/>
              <a:t>= FOREACH </a:t>
            </a:r>
            <a:r>
              <a:rPr lang="en-US" sz="1600" b="1" dirty="0" err="1">
                <a:solidFill>
                  <a:schemeClr val="accent1"/>
                </a:solidFill>
              </a:rPr>
              <a:t>movieVotesGroup</a:t>
            </a:r>
            <a:r>
              <a:rPr lang="en-US" sz="1600" dirty="0">
                <a:solidFill>
                  <a:schemeClr val="accent1"/>
                </a:solidFill>
              </a:rPr>
              <a:t> </a:t>
            </a:r>
            <a:r>
              <a:rPr lang="en-US" sz="1600" dirty="0"/>
              <a:t>GENERATE FLATTEN(group) AS </a:t>
            </a:r>
            <a:r>
              <a:rPr lang="en-US" sz="1600" dirty="0" err="1"/>
              <a:t>movieId</a:t>
            </a:r>
            <a:r>
              <a:rPr lang="en-US" sz="1600" dirty="0"/>
              <a:t>, </a:t>
            </a:r>
          </a:p>
          <a:p>
            <a:r>
              <a:rPr lang="en-US" sz="1600" dirty="0"/>
              <a:t>                                     AVG(</a:t>
            </a:r>
            <a:r>
              <a:rPr lang="en-US" sz="1600" dirty="0" err="1"/>
              <a:t>votes.rating</a:t>
            </a:r>
            <a:r>
              <a:rPr lang="en-US" sz="1600" dirty="0"/>
              <a:t>) AS </a:t>
            </a:r>
            <a:r>
              <a:rPr lang="en-US" sz="1600" dirty="0" err="1"/>
              <a:t>avgRating</a:t>
            </a:r>
            <a:r>
              <a:rPr lang="en-US" sz="1600" dirty="0"/>
              <a:t>, COUNT(votes) AS </a:t>
            </a:r>
            <a:r>
              <a:rPr lang="en-US" sz="1600" dirty="0" err="1"/>
              <a:t>numVotes</a:t>
            </a:r>
            <a:r>
              <a:rPr lang="en-US" sz="1600" dirty="0" smtClean="0"/>
              <a:t>;</a:t>
            </a:r>
          </a:p>
          <a:p>
            <a:endParaRPr lang="en-US" sz="1600" dirty="0"/>
          </a:p>
          <a:p>
            <a:pPr marL="285750" indent="-285750">
              <a:buFont typeface="Arial" panose="020B0604020202020204" pitchFamily="34" charset="0"/>
              <a:buChar char="•"/>
            </a:pPr>
            <a:r>
              <a:rPr lang="en-US" sz="1600" b="1" dirty="0" smtClean="0"/>
              <a:t>Join </a:t>
            </a:r>
            <a:r>
              <a:rPr lang="en-US" sz="1600" b="1" dirty="0" err="1" smtClean="0"/>
              <a:t>movieVotesGroup</a:t>
            </a:r>
            <a:r>
              <a:rPr lang="en-US" sz="1600" b="1" dirty="0" smtClean="0"/>
              <a:t> and </a:t>
            </a:r>
            <a:r>
              <a:rPr lang="en-US" sz="1600" b="1" dirty="0" err="1" smtClean="0"/>
              <a:t>movieVotes</a:t>
            </a:r>
            <a:r>
              <a:rPr lang="en-US" sz="1600" b="1" dirty="0" smtClean="0"/>
              <a:t> data sets</a:t>
            </a:r>
          </a:p>
          <a:p>
            <a:pPr lvl="1"/>
            <a:r>
              <a:rPr lang="en-US" sz="1600" dirty="0" smtClean="0"/>
              <a:t>	</a:t>
            </a:r>
            <a:r>
              <a:rPr lang="en-US" sz="1600" b="1" dirty="0" err="1" smtClean="0">
                <a:solidFill>
                  <a:schemeClr val="accent1"/>
                </a:solidFill>
              </a:rPr>
              <a:t>moviesWithVotes</a:t>
            </a:r>
            <a:r>
              <a:rPr lang="en-US" sz="1600" dirty="0" smtClean="0">
                <a:solidFill>
                  <a:schemeClr val="accent1"/>
                </a:solidFill>
              </a:rPr>
              <a:t> </a:t>
            </a:r>
            <a:r>
              <a:rPr lang="en-US" sz="1600" dirty="0"/>
              <a:t>= JOIN </a:t>
            </a:r>
            <a:r>
              <a:rPr lang="en-US" sz="1600" b="1" dirty="0" err="1">
                <a:solidFill>
                  <a:schemeClr val="accent1"/>
                </a:solidFill>
              </a:rPr>
              <a:t>movieVotes</a:t>
            </a:r>
            <a:r>
              <a:rPr lang="en-US" sz="1600" dirty="0">
                <a:solidFill>
                  <a:schemeClr val="accent1"/>
                </a:solidFill>
              </a:rPr>
              <a:t> </a:t>
            </a:r>
            <a:r>
              <a:rPr lang="en-US" sz="1600" dirty="0"/>
              <a:t>BY </a:t>
            </a:r>
            <a:r>
              <a:rPr lang="en-US" sz="1600" dirty="0" err="1"/>
              <a:t>movieId</a:t>
            </a:r>
            <a:r>
              <a:rPr lang="en-US" sz="1600" dirty="0"/>
              <a:t>, </a:t>
            </a:r>
            <a:r>
              <a:rPr lang="en-US" sz="1600" b="1" dirty="0">
                <a:solidFill>
                  <a:schemeClr val="accent1"/>
                </a:solidFill>
              </a:rPr>
              <a:t>movies</a:t>
            </a:r>
            <a:r>
              <a:rPr lang="en-US" sz="1600" dirty="0">
                <a:solidFill>
                  <a:schemeClr val="accent1"/>
                </a:solidFill>
              </a:rPr>
              <a:t> </a:t>
            </a:r>
            <a:r>
              <a:rPr lang="en-US" sz="1600" dirty="0"/>
              <a:t>BY </a:t>
            </a:r>
            <a:r>
              <a:rPr lang="en-US" sz="1600" dirty="0" err="1"/>
              <a:t>movieId</a:t>
            </a:r>
            <a:r>
              <a:rPr lang="en-US" sz="1600" dirty="0" smtClean="0"/>
              <a:t>;</a:t>
            </a:r>
          </a:p>
          <a:p>
            <a:pPr lvl="1"/>
            <a:endParaRPr lang="en-US" sz="1600" dirty="0"/>
          </a:p>
          <a:p>
            <a:pPr marL="285750" indent="-285750">
              <a:buFont typeface="Arial" panose="020B0604020202020204" pitchFamily="34" charset="0"/>
              <a:buChar char="•"/>
            </a:pPr>
            <a:r>
              <a:rPr lang="en-US" sz="1600" b="1" dirty="0" smtClean="0"/>
              <a:t>Sort</a:t>
            </a:r>
          </a:p>
          <a:p>
            <a:r>
              <a:rPr lang="en-US" sz="1600" dirty="0" smtClean="0"/>
              <a:t>	</a:t>
            </a:r>
            <a:r>
              <a:rPr lang="en-US" sz="1600" dirty="0" err="1" smtClean="0"/>
              <a:t>moviesWithVotesSorted</a:t>
            </a:r>
            <a:r>
              <a:rPr lang="en-US" sz="1600" dirty="0" smtClean="0"/>
              <a:t> </a:t>
            </a:r>
            <a:r>
              <a:rPr lang="en-US" sz="1600" dirty="0"/>
              <a:t>= ORDER </a:t>
            </a:r>
            <a:r>
              <a:rPr lang="en-US" sz="1600" dirty="0" err="1"/>
              <a:t>moviesWithVotes</a:t>
            </a:r>
            <a:r>
              <a:rPr lang="en-US" sz="1600" dirty="0"/>
              <a:t> BY </a:t>
            </a:r>
            <a:r>
              <a:rPr lang="en-US" sz="1600" dirty="0" err="1"/>
              <a:t>movieVotes</a:t>
            </a:r>
            <a:r>
              <a:rPr lang="en-US" sz="1600" dirty="0"/>
              <a:t>::</a:t>
            </a:r>
            <a:r>
              <a:rPr lang="en-US" sz="1600" dirty="0" err="1"/>
              <a:t>avgRating</a:t>
            </a:r>
            <a:r>
              <a:rPr lang="en-US" sz="1600" dirty="0"/>
              <a:t> DESC</a:t>
            </a:r>
            <a:r>
              <a:rPr lang="en-US" sz="1600" dirty="0" smtClean="0"/>
              <a:t>;</a:t>
            </a:r>
          </a:p>
          <a:p>
            <a:endParaRPr lang="en-US" sz="1600" dirty="0"/>
          </a:p>
          <a:p>
            <a:pPr marL="285750" indent="-285750">
              <a:buFont typeface="Arial" panose="020B0604020202020204" pitchFamily="34" charset="0"/>
              <a:buChar char="•"/>
            </a:pPr>
            <a:r>
              <a:rPr lang="en-US" sz="1600" b="1" dirty="0" smtClean="0"/>
              <a:t>Get Top 25</a:t>
            </a:r>
          </a:p>
          <a:p>
            <a:pPr lvl="1"/>
            <a:r>
              <a:rPr lang="en-US" sz="1600" dirty="0" smtClean="0"/>
              <a:t>	top25 </a:t>
            </a:r>
            <a:r>
              <a:rPr lang="en-US" sz="1600" dirty="0"/>
              <a:t>= LIMIT </a:t>
            </a:r>
            <a:r>
              <a:rPr lang="en-US" sz="1600" dirty="0" err="1"/>
              <a:t>moviesWithVotesSorted</a:t>
            </a:r>
            <a:r>
              <a:rPr lang="en-US" sz="1600" dirty="0"/>
              <a:t> 25</a:t>
            </a:r>
            <a:r>
              <a:rPr lang="en-US" sz="1600" dirty="0" smtClean="0"/>
              <a:t>;</a:t>
            </a:r>
          </a:p>
          <a:p>
            <a:pPr lvl="1"/>
            <a:endParaRPr lang="en-US" sz="1600" dirty="0"/>
          </a:p>
          <a:p>
            <a:pPr marL="285750" indent="-285750">
              <a:buFont typeface="Arial" panose="020B0604020202020204" pitchFamily="34" charset="0"/>
              <a:buChar char="•"/>
            </a:pPr>
            <a:r>
              <a:rPr lang="en-US" sz="1600" b="1" dirty="0" smtClean="0"/>
              <a:t>Store Result</a:t>
            </a:r>
          </a:p>
          <a:p>
            <a:r>
              <a:rPr lang="en-US" sz="1600" dirty="0" smtClean="0"/>
              <a:t>	STORE </a:t>
            </a:r>
            <a:r>
              <a:rPr lang="en-US" sz="1600" dirty="0"/>
              <a:t>top25 INTO </a:t>
            </a:r>
            <a:r>
              <a:rPr lang="en-US" sz="1600" dirty="0" smtClean="0"/>
              <a:t>‘some-</a:t>
            </a:r>
            <a:r>
              <a:rPr lang="en-US" sz="1600" dirty="0" err="1" smtClean="0"/>
              <a:t>hdfs</a:t>
            </a:r>
            <a:r>
              <a:rPr lang="en-US" sz="1600" dirty="0" smtClean="0"/>
              <a:t>-</a:t>
            </a:r>
            <a:r>
              <a:rPr lang="en-US" sz="1600" dirty="0" err="1" smtClean="0"/>
              <a:t>dir</a:t>
            </a:r>
            <a:r>
              <a:rPr lang="en-US" sz="1600" dirty="0" smtClean="0"/>
              <a:t>’ </a:t>
            </a:r>
            <a:r>
              <a:rPr lang="en-US" sz="1600" dirty="0"/>
              <a:t>USING </a:t>
            </a:r>
            <a:r>
              <a:rPr lang="en-US" sz="1600" dirty="0" err="1"/>
              <a:t>PigStorage</a:t>
            </a:r>
            <a:r>
              <a:rPr lang="en-US" sz="1600" dirty="0"/>
              <a:t>('\t');</a:t>
            </a:r>
            <a:endParaRPr lang="en-US" sz="1600" b="1" dirty="0" smtClean="0"/>
          </a:p>
          <a:p>
            <a:endParaRPr lang="en-US" sz="1600" b="1" dirty="0" smtClean="0"/>
          </a:p>
          <a:p>
            <a:endParaRPr lang="en-US" sz="1600" b="1" dirty="0" smtClean="0"/>
          </a:p>
          <a:p>
            <a:endParaRPr lang="en-US" sz="1600" dirty="0"/>
          </a:p>
          <a:p>
            <a:endParaRPr lang="en-US" sz="1600" dirty="0" smtClean="0"/>
          </a:p>
          <a:p>
            <a:endParaRPr lang="en-US" sz="1600" dirty="0"/>
          </a:p>
          <a:p>
            <a:endParaRPr lang="en-US" sz="1600" dirty="0"/>
          </a:p>
        </p:txBody>
      </p:sp>
    </p:spTree>
  </p:cSld>
  <p:clrMapOvr>
    <a:masterClrMapping/>
  </p:clrMapOvr>
  <p:transition spd="slow">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1" name="Shape 261"/>
          <p:cNvSpPr txBox="1">
            <a:spLocks noGrp="1"/>
          </p:cNvSpPr>
          <p:nvPr>
            <p:ph type="title"/>
          </p:nvPr>
        </p:nvSpPr>
        <p:spPr>
          <a:prstGeom prst="rect">
            <a:avLst/>
          </a:prstGeom>
        </p:spPr>
        <p:txBody>
          <a:bodyPr vert="horz" lIns="45720" tIns="45720" rIns="45720" bIns="45720" rtlCol="0" anchor="b" anchorCtr="0">
            <a:normAutofit/>
          </a:bodyPr>
          <a:lstStyle/>
          <a:p>
            <a:pPr marL="0" marR="0" lvl="0" indent="0">
              <a:buClr>
                <a:srgbClr val="0070C0"/>
              </a:buClr>
              <a:buSzPct val="25000"/>
            </a:pPr>
            <a:r>
              <a:rPr lang="en-US" dirty="0"/>
              <a:t>Case Study [Cont.]</a:t>
            </a:r>
            <a:endParaRPr dirty="0">
              <a:sym typeface="Calibri"/>
            </a:endParaRPr>
          </a:p>
        </p:txBody>
      </p:sp>
      <p:sp>
        <p:nvSpPr>
          <p:cNvPr id="260" name="Shape 260"/>
          <p:cNvSpPr txBox="1">
            <a:spLocks noGrp="1"/>
          </p:cNvSpPr>
          <p:nvPr>
            <p:ph type="sldNum" sz="quarter" idx="12"/>
          </p:nvPr>
        </p:nvSpPr>
        <p:spPr>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dirty="0"/>
              <a:t> </a:t>
            </a:r>
          </a:p>
        </p:txBody>
      </p:sp>
      <p:sp>
        <p:nvSpPr>
          <p:cNvPr id="263" name="Shape 263"/>
          <p:cNvSpPr/>
          <p:nvPr/>
        </p:nvSpPr>
        <p:spPr>
          <a:xfrm>
            <a:off x="247650" y="1219200"/>
            <a:ext cx="9163050" cy="369332"/>
          </a:xfrm>
          <a:prstGeom prst="rect">
            <a:avLst/>
          </a:prstGeom>
          <a:noFill/>
          <a:ln>
            <a:noFill/>
          </a:ln>
        </p:spPr>
        <p:txBody>
          <a:bodyPr lIns="91425" tIns="45700" rIns="91425" bIns="45700" anchor="t" anchorCtr="0">
            <a:noAutofit/>
          </a:bodyPr>
          <a:lstStyle/>
          <a:p>
            <a:endParaRPr/>
          </a:p>
        </p:txBody>
      </p:sp>
      <p:sp>
        <p:nvSpPr>
          <p:cNvPr id="9" name="Content Placeholder 2"/>
          <p:cNvSpPr txBox="1">
            <a:spLocks/>
          </p:cNvSpPr>
          <p:nvPr/>
        </p:nvSpPr>
        <p:spPr>
          <a:xfrm>
            <a:off x="533400" y="1092200"/>
            <a:ext cx="8915400" cy="5080000"/>
          </a:xfrm>
          <a:prstGeom prst="rect">
            <a:avLst/>
          </a:prstGeom>
        </p:spPr>
        <p:txBody>
          <a:bodyPr/>
          <a:lstStyle/>
          <a:p>
            <a:endParaRPr lang="en-US" sz="1600" b="1" dirty="0" smtClean="0"/>
          </a:p>
          <a:p>
            <a:pPr marL="285750" indent="-285750">
              <a:buFont typeface="Arial" panose="020B0604020202020204" pitchFamily="34" charset="0"/>
              <a:buChar char="•"/>
            </a:pPr>
            <a:r>
              <a:rPr lang="en-US" sz="1600" b="1" dirty="0" smtClean="0"/>
              <a:t>Some Practice Assignments on same data set</a:t>
            </a:r>
          </a:p>
          <a:p>
            <a:pPr marL="742950" lvl="1" indent="-285750">
              <a:buFont typeface="Arial" panose="020B0604020202020204" pitchFamily="34" charset="0"/>
              <a:buChar char="•"/>
            </a:pPr>
            <a:r>
              <a:rPr lang="en-US" sz="1600" dirty="0" smtClean="0"/>
              <a:t>How </a:t>
            </a:r>
            <a:r>
              <a:rPr lang="en-US" sz="1600" dirty="0"/>
              <a:t>many are between 35 and </a:t>
            </a:r>
            <a:r>
              <a:rPr lang="en-US" sz="1600" dirty="0" smtClean="0"/>
              <a:t>59</a:t>
            </a:r>
          </a:p>
          <a:p>
            <a:pPr marL="742950" lvl="1" indent="-285750">
              <a:buFont typeface="Arial" panose="020B0604020202020204" pitchFamily="34" charset="0"/>
              <a:buChar char="•"/>
            </a:pPr>
            <a:r>
              <a:rPr lang="en-US" sz="1600" dirty="0"/>
              <a:t>How many of these are </a:t>
            </a:r>
            <a:r>
              <a:rPr lang="en-US" sz="1600" dirty="0" smtClean="0"/>
              <a:t>females</a:t>
            </a:r>
          </a:p>
          <a:p>
            <a:pPr marL="742950" lvl="1" indent="-285750">
              <a:buFont typeface="Arial" panose="020B0604020202020204" pitchFamily="34" charset="0"/>
              <a:buChar char="•"/>
            </a:pPr>
            <a:r>
              <a:rPr lang="en-US" sz="1600" dirty="0" smtClean="0"/>
              <a:t>Find eldest user who is not programmer or doctor</a:t>
            </a:r>
          </a:p>
          <a:p>
            <a:endParaRPr lang="en-US" sz="1600" b="1" dirty="0" smtClean="0"/>
          </a:p>
          <a:p>
            <a:endParaRPr lang="en-US" sz="1600" b="1" dirty="0" smtClean="0"/>
          </a:p>
          <a:p>
            <a:endParaRPr lang="en-US" sz="1600" dirty="0"/>
          </a:p>
          <a:p>
            <a:endParaRPr lang="en-US" sz="1600" dirty="0" smtClean="0"/>
          </a:p>
          <a:p>
            <a:endParaRPr lang="en-US" sz="1600" dirty="0"/>
          </a:p>
          <a:p>
            <a:endParaRPr lang="en-US" sz="1600" dirty="0"/>
          </a:p>
        </p:txBody>
      </p:sp>
    </p:spTree>
    <p:extLst>
      <p:ext uri="{BB962C8B-B14F-4D97-AF65-F5344CB8AC3E}">
        <p14:creationId xmlns:p14="http://schemas.microsoft.com/office/powerpoint/2010/main" val="1871514711"/>
      </p:ext>
    </p:extLst>
  </p:cSld>
  <p:clrMapOvr>
    <a:masterClrMapping/>
  </p:clrMapOvr>
  <p:transition spd="slow">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A0614AE-7DA6-4443-9A06-FA7BD7CD666D}" type="slidenum">
              <a:rPr lang="en-US" smtClean="0"/>
              <a:pPr/>
              <a:t>33</a:t>
            </a:fld>
            <a:endParaRPr lang="en-US" dirty="0"/>
          </a:p>
        </p:txBody>
      </p:sp>
      <p:sp>
        <p:nvSpPr>
          <p:cNvPr id="2" name="Title 1"/>
          <p:cNvSpPr>
            <a:spLocks noGrp="1"/>
          </p:cNvSpPr>
          <p:nvPr>
            <p:ph type="title"/>
          </p:nvPr>
        </p:nvSpPr>
        <p:spPr/>
        <p:txBody>
          <a:bodyPr/>
          <a:lstStyle/>
          <a:p>
            <a:r>
              <a:rPr lang="en-US" dirty="0" smtClean="0"/>
              <a:t>User Defined Functions (UDFs)</a:t>
            </a:r>
            <a:endParaRPr lang="en-US" dirty="0"/>
          </a:p>
        </p:txBody>
      </p:sp>
      <p:sp>
        <p:nvSpPr>
          <p:cNvPr id="4" name="Text Placeholder 3"/>
          <p:cNvSpPr>
            <a:spLocks noGrp="1"/>
          </p:cNvSpPr>
          <p:nvPr>
            <p:ph type="body" sz="quarter" idx="13"/>
          </p:nvPr>
        </p:nvSpPr>
        <p:spPr/>
        <p:txBody>
          <a:bodyPr>
            <a:normAutofit/>
          </a:bodyPr>
          <a:lstStyle/>
          <a:p>
            <a:r>
              <a:rPr lang="en-US" dirty="0" smtClean="0"/>
              <a:t>Pig provides extensive support for user defined functions (UDFs) as a way to specify custom processing. </a:t>
            </a:r>
          </a:p>
          <a:p>
            <a:r>
              <a:rPr lang="en-US" dirty="0" smtClean="0"/>
              <a:t>Pig </a:t>
            </a:r>
            <a:r>
              <a:rPr lang="en-US" dirty="0"/>
              <a:t>UDFs can currently be implemented in three languages: Java, Python, and JavaScript.</a:t>
            </a:r>
          </a:p>
          <a:p>
            <a:r>
              <a:rPr lang="en-US" dirty="0"/>
              <a:t>Pig also provides support for Piggy Bank, a repository for JAVA UDFs.</a:t>
            </a:r>
            <a:r>
              <a:rPr lang="en-US" dirty="0"/>
              <a:t/>
            </a:r>
            <a:br>
              <a:rPr lang="en-US" dirty="0"/>
            </a:br>
            <a:endParaRPr lang="en-US" dirty="0" smtClean="0"/>
          </a:p>
          <a:p>
            <a:r>
              <a:rPr lang="en-US" b="1" dirty="0" smtClean="0"/>
              <a:t>Type of UDFs</a:t>
            </a:r>
          </a:p>
          <a:p>
            <a:pPr marL="285750" indent="-285750">
              <a:buFont typeface="Arial" panose="020B0604020202020204" pitchFamily="34" charset="0"/>
              <a:buChar char="•"/>
            </a:pPr>
            <a:r>
              <a:rPr lang="en-US" dirty="0" err="1"/>
              <a:t>Eval</a:t>
            </a:r>
            <a:r>
              <a:rPr lang="en-US" dirty="0"/>
              <a:t> Functions</a:t>
            </a:r>
          </a:p>
          <a:p>
            <a:pPr marL="285750" indent="-285750">
              <a:buFont typeface="Arial" panose="020B0604020202020204" pitchFamily="34" charset="0"/>
              <a:buChar char="•"/>
            </a:pPr>
            <a:r>
              <a:rPr lang="en-US" dirty="0"/>
              <a:t>Filter Functions</a:t>
            </a:r>
          </a:p>
          <a:p>
            <a:pPr marL="285750" indent="-285750">
              <a:buFont typeface="Arial" panose="020B0604020202020204" pitchFamily="34" charset="0"/>
              <a:buChar char="•"/>
            </a:pPr>
            <a:r>
              <a:rPr lang="en-US" dirty="0" smtClean="0"/>
              <a:t>Load </a:t>
            </a:r>
            <a:r>
              <a:rPr lang="en-US" dirty="0"/>
              <a:t>Functions</a:t>
            </a:r>
          </a:p>
          <a:p>
            <a:pPr marL="285750" indent="-285750">
              <a:buFont typeface="Arial" panose="020B0604020202020204" pitchFamily="34" charset="0"/>
              <a:buChar char="•"/>
            </a:pPr>
            <a:r>
              <a:rPr lang="en-US" dirty="0"/>
              <a:t>Store Functions</a:t>
            </a:r>
          </a:p>
          <a:p>
            <a:endParaRPr lang="en-US" dirty="0" smtClean="0"/>
          </a:p>
          <a:p>
            <a:endParaRPr lang="en-US" dirty="0"/>
          </a:p>
        </p:txBody>
      </p:sp>
    </p:spTree>
    <p:extLst>
      <p:ext uri="{BB962C8B-B14F-4D97-AF65-F5344CB8AC3E}">
        <p14:creationId xmlns:p14="http://schemas.microsoft.com/office/powerpoint/2010/main" val="15672926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A0614AE-7DA6-4443-9A06-FA7BD7CD666D}" type="slidenum">
              <a:rPr lang="en-US" smtClean="0"/>
              <a:pPr/>
              <a:t>34</a:t>
            </a:fld>
            <a:endParaRPr lang="en-US" dirty="0"/>
          </a:p>
        </p:txBody>
      </p:sp>
      <p:sp>
        <p:nvSpPr>
          <p:cNvPr id="3" name="Title 2"/>
          <p:cNvSpPr>
            <a:spLocks noGrp="1"/>
          </p:cNvSpPr>
          <p:nvPr>
            <p:ph type="title"/>
          </p:nvPr>
        </p:nvSpPr>
        <p:spPr/>
        <p:txBody>
          <a:bodyPr/>
          <a:lstStyle/>
          <a:p>
            <a:r>
              <a:rPr lang="en-US" dirty="0"/>
              <a:t>User Defined Functions (UDFs</a:t>
            </a:r>
            <a:r>
              <a:rPr lang="en-US" dirty="0" smtClean="0"/>
              <a:t>)  [Contd.]</a:t>
            </a:r>
            <a:endParaRPr lang="en-US" dirty="0"/>
          </a:p>
        </p:txBody>
      </p:sp>
      <p:sp>
        <p:nvSpPr>
          <p:cNvPr id="4" name="Text Placeholder 3"/>
          <p:cNvSpPr>
            <a:spLocks noGrp="1"/>
          </p:cNvSpPr>
          <p:nvPr>
            <p:ph type="body" sz="quarter" idx="13"/>
          </p:nvPr>
        </p:nvSpPr>
        <p:spPr/>
        <p:txBody>
          <a:bodyPr/>
          <a:lstStyle/>
          <a:p>
            <a:r>
              <a:rPr lang="en-US" dirty="0"/>
              <a:t/>
            </a:r>
            <a:br>
              <a:rPr lang="en-US" dirty="0"/>
            </a:br>
            <a:r>
              <a:rPr lang="en-US" dirty="0"/>
              <a:t/>
            </a:r>
            <a:br>
              <a:rPr lang="en-US" dirty="0"/>
            </a:br>
            <a:endParaRPr lang="en-US" b="1" dirty="0"/>
          </a:p>
          <a:p>
            <a:pPr marL="342900" indent="-342900">
              <a:buAutoNum type="arabicParenR"/>
            </a:pPr>
            <a:r>
              <a:rPr lang="en-US" dirty="0"/>
              <a:t>All user defined Evaluation functions extend “</a:t>
            </a:r>
            <a:r>
              <a:rPr lang="en-US" dirty="0" err="1"/>
              <a:t>org.apache.pig.EvalFunc</a:t>
            </a:r>
            <a:r>
              <a:rPr lang="en-US" dirty="0"/>
              <a:t>”</a:t>
            </a:r>
          </a:p>
          <a:p>
            <a:pPr marL="342900" indent="-342900">
              <a:buAutoNum type="arabicParenR"/>
            </a:pPr>
            <a:r>
              <a:rPr lang="en-US" dirty="0"/>
              <a:t>All functions must override “exec” method.</a:t>
            </a:r>
          </a:p>
          <a:p>
            <a:r>
              <a:rPr lang="en-US" dirty="0"/>
              <a:t>3) “pig-0.10.0-cdh4.1.1-withouthadoop” make sure this file is in your build path apart from all other files that were mentioned in previous class .</a:t>
            </a:r>
          </a:p>
          <a:p>
            <a:r>
              <a:rPr lang="en-US" dirty="0"/>
              <a:t>This file is present in “</a:t>
            </a:r>
            <a:r>
              <a:rPr lang="en-US" dirty="0" err="1"/>
              <a:t>usr</a:t>
            </a:r>
            <a:r>
              <a:rPr lang="en-US" dirty="0"/>
              <a:t>/lib/pig/” </a:t>
            </a:r>
          </a:p>
          <a:p>
            <a:r>
              <a:rPr lang="en-US" dirty="0"/>
              <a:t>Other files are in “</a:t>
            </a:r>
            <a:r>
              <a:rPr lang="en-US" dirty="0" err="1"/>
              <a:t>usr</a:t>
            </a:r>
            <a:r>
              <a:rPr lang="en-US" dirty="0"/>
              <a:t>/lib/</a:t>
            </a:r>
            <a:r>
              <a:rPr lang="en-US" dirty="0" err="1"/>
              <a:t>hadoop</a:t>
            </a:r>
            <a:r>
              <a:rPr lang="en-US" dirty="0"/>
              <a:t>/client-0.20” </a:t>
            </a:r>
          </a:p>
          <a:p>
            <a:endParaRPr lang="en-US" dirty="0"/>
          </a:p>
        </p:txBody>
      </p:sp>
    </p:spTree>
    <p:extLst>
      <p:ext uri="{BB962C8B-B14F-4D97-AF65-F5344CB8AC3E}">
        <p14:creationId xmlns:p14="http://schemas.microsoft.com/office/powerpoint/2010/main" val="29747318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A0614AE-7DA6-4443-9A06-FA7BD7CD666D}" type="slidenum">
              <a:rPr lang="en-US" smtClean="0"/>
              <a:pPr/>
              <a:t>35</a:t>
            </a:fld>
            <a:endParaRPr lang="en-US" dirty="0"/>
          </a:p>
        </p:txBody>
      </p:sp>
      <p:sp>
        <p:nvSpPr>
          <p:cNvPr id="3" name="Title 2"/>
          <p:cNvSpPr>
            <a:spLocks noGrp="1"/>
          </p:cNvSpPr>
          <p:nvPr>
            <p:ph type="title"/>
          </p:nvPr>
        </p:nvSpPr>
        <p:spPr/>
        <p:txBody>
          <a:bodyPr/>
          <a:lstStyle/>
          <a:p>
            <a:r>
              <a:rPr lang="en-US" dirty="0" smtClean="0"/>
              <a:t>Filter Function For our User Data Set</a:t>
            </a:r>
            <a:endParaRPr lang="en-US" dirty="0"/>
          </a:p>
        </p:txBody>
      </p:sp>
      <p:sp>
        <p:nvSpPr>
          <p:cNvPr id="4" name="Text Placeholder 3"/>
          <p:cNvSpPr>
            <a:spLocks noGrp="1"/>
          </p:cNvSpPr>
          <p:nvPr>
            <p:ph type="body" sz="quarter" idx="13"/>
          </p:nvPr>
        </p:nvSpPr>
        <p:spPr/>
        <p:txBody>
          <a:bodyPr/>
          <a:lstStyle/>
          <a:p>
            <a:r>
              <a:rPr lang="en-US" dirty="0"/>
              <a:t/>
            </a:r>
            <a:br>
              <a:rPr lang="en-US" dirty="0"/>
            </a:br>
            <a:r>
              <a:rPr lang="en-US" dirty="0" smtClean="0"/>
              <a:t>Lets says, we would like to filter user who are in their 30s and in any technical profession.</a:t>
            </a:r>
          </a:p>
          <a:p>
            <a:r>
              <a:rPr lang="en-US" dirty="0" smtClean="0"/>
              <a:t>Although, It’s a simple example, Idea is to understand Custom Filter Function.</a:t>
            </a:r>
          </a:p>
          <a:p>
            <a:r>
              <a:rPr lang="en-US" dirty="0" smtClean="0"/>
              <a:t>We will write Custom Filter Function ‘</a:t>
            </a:r>
            <a:r>
              <a:rPr lang="en-US" dirty="0"/>
              <a:t>FilterTechProfessionalsInAgeOf30s</a:t>
            </a:r>
            <a:r>
              <a:rPr lang="en-US" dirty="0" smtClean="0"/>
              <a:t>’ in Java.</a:t>
            </a:r>
          </a:p>
          <a:p>
            <a:r>
              <a:rPr lang="en-US" dirty="0" smtClean="0"/>
              <a:t>Libraries added for UDF</a:t>
            </a:r>
          </a:p>
          <a:p>
            <a:endParaRPr lang="en-US" b="1" dirty="0"/>
          </a:p>
        </p:txBody>
      </p:sp>
      <p:pic>
        <p:nvPicPr>
          <p:cNvPr id="5" name="Picture 4"/>
          <p:cNvPicPr>
            <a:picLocks noChangeAspect="1"/>
          </p:cNvPicPr>
          <p:nvPr/>
        </p:nvPicPr>
        <p:blipFill>
          <a:blip r:embed="rId2"/>
          <a:stretch>
            <a:fillRect/>
          </a:stretch>
        </p:blipFill>
        <p:spPr>
          <a:xfrm>
            <a:off x="4267200" y="2692566"/>
            <a:ext cx="5143500" cy="3620921"/>
          </a:xfrm>
          <a:prstGeom prst="rect">
            <a:avLst/>
          </a:prstGeom>
        </p:spPr>
      </p:pic>
      <p:sp>
        <p:nvSpPr>
          <p:cNvPr id="6" name="Right Arrow 5"/>
          <p:cNvSpPr/>
          <p:nvPr/>
        </p:nvSpPr>
        <p:spPr>
          <a:xfrm>
            <a:off x="2743200" y="2819400"/>
            <a:ext cx="685800" cy="228600"/>
          </a:xfrm>
          <a:prstGeom prst="rightArrow">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25429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A0614AE-7DA6-4443-9A06-FA7BD7CD666D}" type="slidenum">
              <a:rPr lang="en-US" smtClean="0"/>
              <a:pPr/>
              <a:t>36</a:t>
            </a:fld>
            <a:endParaRPr lang="en-US" dirty="0"/>
          </a:p>
        </p:txBody>
      </p:sp>
      <p:sp>
        <p:nvSpPr>
          <p:cNvPr id="3" name="Title 2"/>
          <p:cNvSpPr>
            <a:spLocks noGrp="1"/>
          </p:cNvSpPr>
          <p:nvPr>
            <p:ph type="title"/>
          </p:nvPr>
        </p:nvSpPr>
        <p:spPr/>
        <p:txBody>
          <a:bodyPr/>
          <a:lstStyle/>
          <a:p>
            <a:r>
              <a:rPr lang="en-US" dirty="0" smtClean="0"/>
              <a:t>Java Eclipse Project for UDF</a:t>
            </a:r>
            <a:endParaRPr lang="en-US" dirty="0"/>
          </a:p>
        </p:txBody>
      </p:sp>
      <p:sp>
        <p:nvSpPr>
          <p:cNvPr id="4" name="Text Placeholder 3"/>
          <p:cNvSpPr>
            <a:spLocks noGrp="1"/>
          </p:cNvSpPr>
          <p:nvPr>
            <p:ph type="body" sz="quarter" idx="13"/>
          </p:nvPr>
        </p:nvSpPr>
        <p:spPr>
          <a:xfrm>
            <a:off x="533400" y="1227138"/>
            <a:ext cx="8890063" cy="4906962"/>
          </a:xfrm>
        </p:spPr>
        <p:txBody>
          <a:bodyPr>
            <a:normAutofit lnSpcReduction="10000"/>
          </a:bodyPr>
          <a:lstStyle/>
          <a:p>
            <a:r>
              <a:rPr lang="en-US" dirty="0" smtClean="0"/>
              <a:t>Source Code and Pig Script using UDF</a:t>
            </a:r>
          </a:p>
          <a:p>
            <a:endParaRPr lang="en-US" dirty="0"/>
          </a:p>
          <a:p>
            <a:endParaRPr lang="en-US" dirty="0" smtClean="0"/>
          </a:p>
          <a:p>
            <a:r>
              <a:rPr lang="en-US" dirty="0" smtClean="0"/>
              <a:t>Export Project as JAR file and Refer below Pig Script to Use UDF</a:t>
            </a:r>
          </a:p>
          <a:p>
            <a:r>
              <a:rPr lang="en-US" dirty="0" smtClean="0"/>
              <a:t>Name of Class becomes Name of Function prefixed with Package name if any.</a:t>
            </a:r>
          </a:p>
          <a:p>
            <a:r>
              <a:rPr lang="en-US" dirty="0"/>
              <a:t>In Grunt &gt;</a:t>
            </a:r>
          </a:p>
          <a:p>
            <a:r>
              <a:rPr lang="en-US" dirty="0" smtClean="0"/>
              <a:t>users </a:t>
            </a:r>
            <a:r>
              <a:rPr lang="en-US" dirty="0"/>
              <a:t>= LOAD </a:t>
            </a:r>
            <a:r>
              <a:rPr lang="en-US" dirty="0" smtClean="0"/>
              <a:t>‘</a:t>
            </a:r>
            <a:r>
              <a:rPr lang="en-US" i="1" dirty="0" smtClean="0"/>
              <a:t>your </a:t>
            </a:r>
            <a:r>
              <a:rPr lang="en-US" i="1" dirty="0" err="1" smtClean="0"/>
              <a:t>u.user</a:t>
            </a:r>
            <a:r>
              <a:rPr lang="en-US" i="1" dirty="0" smtClean="0"/>
              <a:t> file path on HDFS</a:t>
            </a:r>
            <a:r>
              <a:rPr lang="en-US" dirty="0" smtClean="0"/>
              <a:t>’ </a:t>
            </a:r>
            <a:r>
              <a:rPr lang="en-US" dirty="0"/>
              <a:t>USING  </a:t>
            </a:r>
            <a:r>
              <a:rPr lang="en-US" dirty="0" err="1"/>
              <a:t>PigStorage</a:t>
            </a:r>
            <a:r>
              <a:rPr lang="en-US" dirty="0"/>
              <a:t>('|')   AS (</a:t>
            </a:r>
            <a:r>
              <a:rPr lang="en-US" dirty="0" err="1"/>
              <a:t>userId</a:t>
            </a:r>
            <a:r>
              <a:rPr lang="en-US" dirty="0"/>
              <a:t>, age, gender, </a:t>
            </a:r>
            <a:r>
              <a:rPr lang="en-US" dirty="0" smtClean="0"/>
              <a:t>occupation: </a:t>
            </a:r>
            <a:r>
              <a:rPr lang="en-US" dirty="0" err="1" smtClean="0"/>
              <a:t>chararray</a:t>
            </a:r>
            <a:r>
              <a:rPr lang="en-US" dirty="0" smtClean="0"/>
              <a:t>, </a:t>
            </a:r>
            <a:r>
              <a:rPr lang="en-US" dirty="0" err="1"/>
              <a:t>zipCode</a:t>
            </a:r>
            <a:r>
              <a:rPr lang="en-US" dirty="0" smtClean="0"/>
              <a:t>);</a:t>
            </a:r>
          </a:p>
          <a:p>
            <a:r>
              <a:rPr lang="en-US" dirty="0" smtClean="0"/>
              <a:t>REGISTER /Your Local Path to/ExportedUdf.jar</a:t>
            </a:r>
            <a:r>
              <a:rPr lang="en-US" dirty="0"/>
              <a:t>;</a:t>
            </a:r>
          </a:p>
          <a:p>
            <a:r>
              <a:rPr lang="en-US" dirty="0" smtClean="0"/>
              <a:t>filtered </a:t>
            </a:r>
            <a:r>
              <a:rPr lang="en-US" dirty="0"/>
              <a:t>= FILTER users BY </a:t>
            </a:r>
            <a:r>
              <a:rPr lang="en-US" b="1" dirty="0"/>
              <a:t>com.edupristine.training.pig.FilterTechProfessionalsInAgeOf30s</a:t>
            </a:r>
            <a:r>
              <a:rPr lang="en-US" b="1" dirty="0" smtClean="0"/>
              <a:t>();</a:t>
            </a:r>
            <a:endParaRPr lang="en-US" b="1" dirty="0"/>
          </a:p>
          <a:p>
            <a:r>
              <a:rPr lang="en-US" dirty="0" smtClean="0"/>
              <a:t>dump filtered;</a:t>
            </a:r>
            <a:endParaRPr lang="en-US" dirty="0"/>
          </a:p>
          <a:p>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2080909308"/>
              </p:ext>
            </p:extLst>
          </p:nvPr>
        </p:nvGraphicFramePr>
        <p:xfrm>
          <a:off x="4791075" y="3279775"/>
          <a:ext cx="322263" cy="295275"/>
        </p:xfrm>
        <a:graphic>
          <a:graphicData uri="http://schemas.openxmlformats.org/presentationml/2006/ole">
            <mc:AlternateContent xmlns:mc="http://schemas.openxmlformats.org/markup-compatibility/2006">
              <mc:Choice xmlns:v="urn:schemas-microsoft-com:vml" Requires="v">
                <p:oleObj spid="_x0000_s6184" name="Packager Shell Object" showAsIcon="1" r:id="rId3" imgW="322560" imgH="295920" progId="Package">
                  <p:embed/>
                </p:oleObj>
              </mc:Choice>
              <mc:Fallback>
                <p:oleObj name="Packager Shell Object" showAsIcon="1" r:id="rId3" imgW="322560" imgH="295920" progId="Package">
                  <p:embed/>
                  <p:pic>
                    <p:nvPicPr>
                      <p:cNvPr id="0" name=""/>
                      <p:cNvPicPr/>
                      <p:nvPr/>
                    </p:nvPicPr>
                    <p:blipFill>
                      <a:blip r:embed="rId4"/>
                      <a:stretch>
                        <a:fillRect/>
                      </a:stretch>
                    </p:blipFill>
                    <p:spPr>
                      <a:xfrm>
                        <a:off x="4791075" y="3279775"/>
                        <a:ext cx="322263" cy="295275"/>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454046422"/>
              </p:ext>
            </p:extLst>
          </p:nvPr>
        </p:nvGraphicFramePr>
        <p:xfrm>
          <a:off x="777875" y="1956435"/>
          <a:ext cx="806450" cy="438150"/>
        </p:xfrm>
        <a:graphic>
          <a:graphicData uri="http://schemas.openxmlformats.org/presentationml/2006/ole">
            <mc:AlternateContent xmlns:mc="http://schemas.openxmlformats.org/markup-compatibility/2006">
              <mc:Choice xmlns:v="urn:schemas-microsoft-com:vml" Requires="v">
                <p:oleObj spid="_x0000_s6185" name="Packager Shell Object" showAsIcon="1" r:id="rId5" imgW="806400" imgH="437400" progId="Package">
                  <p:embed/>
                </p:oleObj>
              </mc:Choice>
              <mc:Fallback>
                <p:oleObj name="Packager Shell Object" showAsIcon="1" r:id="rId5" imgW="806400" imgH="437400" progId="Package">
                  <p:embed/>
                  <p:pic>
                    <p:nvPicPr>
                      <p:cNvPr id="0" name=""/>
                      <p:cNvPicPr/>
                      <p:nvPr/>
                    </p:nvPicPr>
                    <p:blipFill>
                      <a:blip r:embed="rId6"/>
                      <a:stretch>
                        <a:fillRect/>
                      </a:stretch>
                    </p:blipFill>
                    <p:spPr>
                      <a:xfrm>
                        <a:off x="777875" y="1956435"/>
                        <a:ext cx="806450" cy="438150"/>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1143091946"/>
              </p:ext>
            </p:extLst>
          </p:nvPr>
        </p:nvGraphicFramePr>
        <p:xfrm>
          <a:off x="2273300" y="1956435"/>
          <a:ext cx="857250" cy="438150"/>
        </p:xfrm>
        <a:graphic>
          <a:graphicData uri="http://schemas.openxmlformats.org/presentationml/2006/ole">
            <mc:AlternateContent xmlns:mc="http://schemas.openxmlformats.org/markup-compatibility/2006">
              <mc:Choice xmlns:v="urn:schemas-microsoft-com:vml" Requires="v">
                <p:oleObj spid="_x0000_s6186" name="Packager Shell Object" showAsIcon="1" r:id="rId7" imgW="857880" imgH="437400" progId="Package">
                  <p:embed/>
                </p:oleObj>
              </mc:Choice>
              <mc:Fallback>
                <p:oleObj name="Packager Shell Object" showAsIcon="1" r:id="rId7" imgW="857880" imgH="437400" progId="Package">
                  <p:embed/>
                  <p:pic>
                    <p:nvPicPr>
                      <p:cNvPr id="0" name=""/>
                      <p:cNvPicPr/>
                      <p:nvPr/>
                    </p:nvPicPr>
                    <p:blipFill>
                      <a:blip r:embed="rId8"/>
                      <a:stretch>
                        <a:fillRect/>
                      </a:stretch>
                    </p:blipFill>
                    <p:spPr>
                      <a:xfrm>
                        <a:off x="2273300" y="1956435"/>
                        <a:ext cx="857250" cy="438150"/>
                      </a:xfrm>
                      <a:prstGeom prst="rect">
                        <a:avLst/>
                      </a:prstGeom>
                    </p:spPr>
                  </p:pic>
                </p:oleObj>
              </mc:Fallback>
            </mc:AlternateContent>
          </a:graphicData>
        </a:graphic>
      </p:graphicFrame>
    </p:spTree>
    <p:extLst>
      <p:ext uri="{BB962C8B-B14F-4D97-AF65-F5344CB8AC3E}">
        <p14:creationId xmlns:p14="http://schemas.microsoft.com/office/powerpoint/2010/main" val="10515664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A0614AE-7DA6-4443-9A06-FA7BD7CD666D}" type="slidenum">
              <a:rPr lang="en-US" smtClean="0"/>
              <a:pPr/>
              <a:t>37</a:t>
            </a:fld>
            <a:endParaRPr lang="en-US" dirty="0"/>
          </a:p>
        </p:txBody>
      </p:sp>
      <p:sp>
        <p:nvSpPr>
          <p:cNvPr id="4" name="Text Placeholder 3"/>
          <p:cNvSpPr>
            <a:spLocks noGrp="1"/>
          </p:cNvSpPr>
          <p:nvPr>
            <p:ph type="body" sz="quarter" idx="13"/>
          </p:nvPr>
        </p:nvSpPr>
        <p:spPr/>
        <p:txBody>
          <a:bodyPr/>
          <a:lstStyle/>
          <a:p>
            <a:r>
              <a:rPr lang="en-US" b="1" dirty="0" smtClean="0"/>
              <a:t>Java UDF Code for Custom Filter Condition implementation</a:t>
            </a:r>
            <a:endParaRPr lang="en-US" b="1" dirty="0"/>
          </a:p>
        </p:txBody>
      </p:sp>
      <p:pic>
        <p:nvPicPr>
          <p:cNvPr id="3" name="Picture 2"/>
          <p:cNvPicPr>
            <a:picLocks noChangeAspect="1"/>
          </p:cNvPicPr>
          <p:nvPr/>
        </p:nvPicPr>
        <p:blipFill>
          <a:blip r:embed="rId2"/>
          <a:stretch>
            <a:fillRect/>
          </a:stretch>
        </p:blipFill>
        <p:spPr>
          <a:xfrm>
            <a:off x="304800" y="1617662"/>
            <a:ext cx="9024338" cy="4516438"/>
          </a:xfrm>
          <a:prstGeom prst="rect">
            <a:avLst/>
          </a:prstGeom>
        </p:spPr>
      </p:pic>
    </p:spTree>
    <p:extLst>
      <p:ext uri="{BB962C8B-B14F-4D97-AF65-F5344CB8AC3E}">
        <p14:creationId xmlns:p14="http://schemas.microsoft.com/office/powerpoint/2010/main" val="1720512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9" name="Shape 299"/>
          <p:cNvSpPr txBox="1">
            <a:spLocks noGrp="1"/>
          </p:cNvSpPr>
          <p:nvPr>
            <p:ph type="title"/>
          </p:nvPr>
        </p:nvSpPr>
        <p:spPr>
          <a:prstGeom prst="rect">
            <a:avLst/>
          </a:prstGeom>
        </p:spPr>
        <p:txBody>
          <a:bodyPr vert="horz" lIns="45720" tIns="45720" rIns="45720" bIns="45720" rtlCol="0" anchor="b" anchorCtr="0">
            <a:normAutofit/>
          </a:bodyPr>
          <a:lstStyle/>
          <a:p>
            <a:pPr marL="0" marR="0" lvl="0" indent="0">
              <a:buClr>
                <a:srgbClr val="0070C0"/>
              </a:buClr>
              <a:buSzPct val="25000"/>
            </a:pPr>
            <a:r>
              <a:rPr lang="en-US" dirty="0"/>
              <a:t>Running Pig Script</a:t>
            </a:r>
            <a:endParaRPr dirty="0">
              <a:sym typeface="Calibri"/>
            </a:endParaRPr>
          </a:p>
        </p:txBody>
      </p:sp>
      <p:sp>
        <p:nvSpPr>
          <p:cNvPr id="298" name="Shape 298"/>
          <p:cNvSpPr txBox="1">
            <a:spLocks noGrp="1"/>
          </p:cNvSpPr>
          <p:nvPr>
            <p:ph type="sldNum" sz="quarter" idx="12"/>
          </p:nvPr>
        </p:nvSpPr>
        <p:spPr>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dirty="0"/>
              <a:t> </a:t>
            </a:r>
          </a:p>
        </p:txBody>
      </p:sp>
      <p:sp>
        <p:nvSpPr>
          <p:cNvPr id="6" name="Text Placeholder 3"/>
          <p:cNvSpPr txBox="1">
            <a:spLocks/>
          </p:cNvSpPr>
          <p:nvPr/>
        </p:nvSpPr>
        <p:spPr>
          <a:xfrm>
            <a:off x="533400" y="1092200"/>
            <a:ext cx="8890063" cy="5041900"/>
          </a:xfrm>
          <a:prstGeom prst="rect">
            <a:avLst/>
          </a:prstGeom>
        </p:spPr>
        <p:txBody>
          <a:bodyPr>
            <a:normAutofit/>
          </a:bodyPr>
          <a:lstStyle>
            <a:lvl1pPr marL="0" indent="0" algn="l" defTabSz="914400" rtl="0" eaLnBrk="1" latinLnBrk="0" hangingPunct="1">
              <a:spcBef>
                <a:spcPts val="800"/>
              </a:spcBef>
              <a:spcAft>
                <a:spcPts val="900"/>
              </a:spcAft>
              <a:buFont typeface="Arial" pitchFamily="34" charset="0"/>
              <a:buNone/>
              <a:defRPr sz="1700" kern="1200">
                <a:solidFill>
                  <a:schemeClr val="tx1"/>
                </a:solidFill>
                <a:latin typeface="+mn-lt"/>
                <a:ea typeface="+mn-ea"/>
                <a:cs typeface="+mn-cs"/>
              </a:defRPr>
            </a:lvl1pPr>
            <a:lvl2pPr marL="225425" indent="-225425" algn="l" defTabSz="914400" rtl="0" eaLnBrk="1" latinLnBrk="0" hangingPunct="1">
              <a:spcBef>
                <a:spcPts val="400"/>
              </a:spcBef>
              <a:spcAft>
                <a:spcPts val="400"/>
              </a:spcAft>
              <a:buClr>
                <a:srgbClr val="1F497D"/>
              </a:buClr>
              <a:buFont typeface="Wingdings" pitchFamily="2" charset="2"/>
              <a:buChar char="§"/>
              <a:defRPr sz="1700" kern="1200">
                <a:solidFill>
                  <a:schemeClr val="tx1"/>
                </a:solidFill>
                <a:latin typeface="+mn-lt"/>
                <a:ea typeface="+mn-ea"/>
                <a:cs typeface="+mn-cs"/>
              </a:defRPr>
            </a:lvl2pPr>
            <a:lvl3pPr marL="463550" indent="-238125" algn="l" defTabSz="914400" rtl="0" eaLnBrk="1" latinLnBrk="0" hangingPunct="1">
              <a:spcBef>
                <a:spcPts val="300"/>
              </a:spcBef>
              <a:spcAft>
                <a:spcPts val="300"/>
              </a:spcAft>
              <a:buClr>
                <a:srgbClr val="595959"/>
              </a:buClr>
              <a:buFont typeface="Calibri" pitchFamily="34" charset="0"/>
              <a:buChar char="•"/>
              <a:defRPr sz="1500" kern="1200">
                <a:solidFill>
                  <a:schemeClr val="tx1"/>
                </a:solidFill>
                <a:latin typeface="+mn-lt"/>
                <a:ea typeface="+mn-ea"/>
                <a:cs typeface="+mn-cs"/>
              </a:defRPr>
            </a:lvl3pPr>
            <a:lvl4pPr marL="688975" indent="-225425" algn="l" defTabSz="914400" rtl="0" eaLnBrk="1" latinLnBrk="0" hangingPunct="1">
              <a:spcBef>
                <a:spcPts val="200"/>
              </a:spcBef>
              <a:spcAft>
                <a:spcPts val="200"/>
              </a:spcAft>
              <a:buClr>
                <a:schemeClr val="accent6"/>
              </a:buClr>
              <a:buFont typeface="Arial" pitchFamily="34" charset="0"/>
              <a:buChar char="–"/>
              <a:defRPr sz="1500" kern="1200">
                <a:solidFill>
                  <a:schemeClr val="tx1"/>
                </a:solidFill>
                <a:latin typeface="+mn-lt"/>
                <a:ea typeface="+mn-ea"/>
                <a:cs typeface="+mn-cs"/>
              </a:defRPr>
            </a:lvl4pPr>
            <a:lvl5pPr marL="901700" indent="-212725" algn="l" defTabSz="914400" rtl="0" eaLnBrk="1" latinLnBrk="0" hangingPunct="1">
              <a:spcBef>
                <a:spcPts val="200"/>
              </a:spcBef>
              <a:spcAft>
                <a:spcPts val="200"/>
              </a:spcAft>
              <a:buClr>
                <a:srgbClr val="4F81BD"/>
              </a:buClr>
              <a:buSzPct val="100000"/>
              <a:buFont typeface="Wingdings" pitchFamily="2" charset="2"/>
              <a:buChar char="§"/>
              <a:defRPr sz="13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In real scenario, You are likely to develop your solution by trying out each steps and write next statement. Once you have solution script tested and ready, You would like to schedule it or run it as a batch job. Just put all your pig statements in one “.pig” file and run as a script.</a:t>
            </a:r>
          </a:p>
          <a:p>
            <a:r>
              <a:rPr lang="en-US" dirty="0" smtClean="0"/>
              <a:t>For example : in your command prompt </a:t>
            </a:r>
          </a:p>
          <a:p>
            <a:r>
              <a:rPr lang="en-US" dirty="0" smtClean="0"/>
              <a:t>$&gt;  pig </a:t>
            </a:r>
            <a:r>
              <a:rPr lang="en-US" dirty="0" err="1" smtClean="0"/>
              <a:t>pig_UserUdf.pig</a:t>
            </a:r>
            <a:endParaRPr lang="en-US" dirty="0" smtClean="0"/>
          </a:p>
          <a:p>
            <a:pPr marL="342900" indent="-342900">
              <a:buFont typeface="Arial" pitchFamily="34" charset="0"/>
              <a:buAutoNum type="arabicParenR"/>
            </a:pPr>
            <a:endParaRPr lang="en-US" dirty="0" smtClean="0"/>
          </a:p>
          <a:p>
            <a:pPr marL="342900" indent="-342900">
              <a:buFont typeface="Arial" pitchFamily="34" charset="0"/>
              <a:buAutoNum type="arabicParenR"/>
            </a:pPr>
            <a:endParaRPr lang="en-US" dirty="0"/>
          </a:p>
        </p:txBody>
      </p:sp>
    </p:spTree>
  </p:cSld>
  <p:clrMapOvr>
    <a:masterClrMapping/>
  </p:clrMapOvr>
  <p:transition spd="slow">
    <p:cu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A0614AE-7DA6-4443-9A06-FA7BD7CD666D}" type="slidenum">
              <a:rPr lang="en-US" smtClean="0"/>
              <a:pPr/>
              <a:t>39</a:t>
            </a:fld>
            <a:endParaRPr lang="en-US" dirty="0"/>
          </a:p>
        </p:txBody>
      </p:sp>
      <p:sp>
        <p:nvSpPr>
          <p:cNvPr id="3" name="Title 2"/>
          <p:cNvSpPr>
            <a:spLocks noGrp="1"/>
          </p:cNvSpPr>
          <p:nvPr>
            <p:ph type="title"/>
          </p:nvPr>
        </p:nvSpPr>
        <p:spPr/>
        <p:txBody>
          <a:bodyPr/>
          <a:lstStyle/>
          <a:p>
            <a:r>
              <a:rPr lang="en-US" dirty="0" smtClean="0"/>
              <a:t>Pig Developer’s tool</a:t>
            </a:r>
            <a:endParaRPr lang="en-US" dirty="0"/>
          </a:p>
        </p:txBody>
      </p:sp>
      <p:sp>
        <p:nvSpPr>
          <p:cNvPr id="4" name="Text Placeholder 3"/>
          <p:cNvSpPr>
            <a:spLocks noGrp="1"/>
          </p:cNvSpPr>
          <p:nvPr>
            <p:ph type="body" sz="quarter" idx="13"/>
          </p:nvPr>
        </p:nvSpPr>
        <p:spPr>
          <a:xfrm>
            <a:off x="548640" y="1524000"/>
            <a:ext cx="8890063" cy="3479800"/>
          </a:xfrm>
        </p:spPr>
        <p:txBody>
          <a:bodyPr>
            <a:normAutofit/>
          </a:bodyPr>
          <a:lstStyle/>
          <a:p>
            <a:pPr marL="285750" indent="-285750">
              <a:buFont typeface="Arial" panose="020B0604020202020204" pitchFamily="34" charset="0"/>
              <a:buChar char="•"/>
            </a:pPr>
            <a:r>
              <a:rPr lang="en-US" b="1" dirty="0" smtClean="0"/>
              <a:t>IILLUSTRATE - </a:t>
            </a:r>
            <a:r>
              <a:rPr lang="en-US" dirty="0" smtClean="0"/>
              <a:t>Use </a:t>
            </a:r>
            <a:r>
              <a:rPr lang="en-US" dirty="0"/>
              <a:t>the ILLUSTRATE operator to review how data is transformed through a sequence of Pig Latin </a:t>
            </a:r>
            <a:r>
              <a:rPr lang="en-US" dirty="0" smtClean="0"/>
              <a:t>statements. </a:t>
            </a:r>
            <a:r>
              <a:rPr lang="en-US" dirty="0" smtClean="0">
                <a:hlinkClick r:id="rId2"/>
              </a:rPr>
              <a:t>know </a:t>
            </a:r>
            <a:r>
              <a:rPr lang="en-US" dirty="0">
                <a:hlinkClick r:id="rId2"/>
              </a:rPr>
              <a:t>more</a:t>
            </a: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b="1" dirty="0" smtClean="0"/>
              <a:t>DESCRIBE - </a:t>
            </a:r>
            <a:r>
              <a:rPr lang="en-US" dirty="0"/>
              <a:t>to review the schema of a particular alias</a:t>
            </a:r>
            <a:r>
              <a:rPr lang="en-US" dirty="0" smtClean="0"/>
              <a:t>.</a:t>
            </a:r>
            <a:r>
              <a:rPr lang="en-US" dirty="0">
                <a:hlinkClick r:id="rId3"/>
              </a:rPr>
              <a:t> know more</a:t>
            </a:r>
            <a:endParaRPr lang="en-US" dirty="0"/>
          </a:p>
          <a:p>
            <a:pPr marL="285750" indent="-285750">
              <a:buFont typeface="Arial" panose="020B0604020202020204" pitchFamily="34" charset="0"/>
              <a:buChar char="•"/>
            </a:pPr>
            <a:endParaRPr lang="en-US" b="1" dirty="0" smtClean="0"/>
          </a:p>
          <a:p>
            <a:pPr marL="285750" indent="-285750">
              <a:buFont typeface="Arial" panose="020B0604020202020204" pitchFamily="34" charset="0"/>
              <a:buChar char="•"/>
            </a:pPr>
            <a:r>
              <a:rPr lang="en-US" b="1" dirty="0" smtClean="0"/>
              <a:t>EXPLAIN - </a:t>
            </a:r>
            <a:r>
              <a:rPr lang="en-US" dirty="0"/>
              <a:t>Displays execution </a:t>
            </a:r>
            <a:r>
              <a:rPr lang="en-US" dirty="0" smtClean="0"/>
              <a:t>plans. </a:t>
            </a:r>
            <a:r>
              <a:rPr lang="en-US" dirty="0" smtClean="0">
                <a:hlinkClick r:id="rId4"/>
              </a:rPr>
              <a:t>know more</a:t>
            </a:r>
            <a:endParaRPr lang="en-US" dirty="0" smtClean="0"/>
          </a:p>
          <a:p>
            <a:endParaRPr lang="en-US" b="1" dirty="0" smtClean="0"/>
          </a:p>
          <a:p>
            <a:pPr marL="342900" indent="-342900">
              <a:buAutoNum type="arabicParenR"/>
            </a:pPr>
            <a:endParaRPr lang="en-US" dirty="0" smtClean="0"/>
          </a:p>
          <a:p>
            <a:pPr marL="342900" indent="-342900">
              <a:buAutoNum type="arabicParenR"/>
            </a:pPr>
            <a:endParaRPr lang="en-US" dirty="0"/>
          </a:p>
        </p:txBody>
      </p:sp>
    </p:spTree>
    <p:extLst>
      <p:ext uri="{BB962C8B-B14F-4D97-AF65-F5344CB8AC3E}">
        <p14:creationId xmlns:p14="http://schemas.microsoft.com/office/powerpoint/2010/main" val="3184890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70" name="Shape 170"/>
          <p:cNvSpPr txBox="1">
            <a:spLocks noGrp="1"/>
          </p:cNvSpPr>
          <p:nvPr>
            <p:ph type="title"/>
          </p:nvPr>
        </p:nvSpPr>
        <p:spPr>
          <a:prstGeom prst="rect">
            <a:avLst/>
          </a:prstGeom>
        </p:spPr>
        <p:txBody>
          <a:bodyPr vert="horz" lIns="45720" tIns="45720" rIns="45720" bIns="45720" rtlCol="0" anchor="b" anchorCtr="0">
            <a:normAutofit/>
          </a:bodyPr>
          <a:lstStyle/>
          <a:p>
            <a:pPr>
              <a:buClr>
                <a:schemeClr val="dk1"/>
              </a:buClr>
              <a:buSzPct val="25000"/>
            </a:pPr>
            <a:r>
              <a:rPr smtClean="0">
                <a:sym typeface="Calibri"/>
              </a:rPr>
              <a:t>PIG Overview</a:t>
            </a:r>
            <a:endParaRPr>
              <a:sym typeface="Calibri"/>
            </a:endParaRPr>
          </a:p>
        </p:txBody>
      </p:sp>
      <p:sp>
        <p:nvSpPr>
          <p:cNvPr id="5" name="Content Placeholder 4"/>
          <p:cNvSpPr>
            <a:spLocks noGrp="1"/>
          </p:cNvSpPr>
          <p:nvPr>
            <p:ph idx="1"/>
          </p:nvPr>
        </p:nvSpPr>
        <p:spPr/>
        <p:txBody>
          <a:bodyPr/>
          <a:lstStyle/>
          <a:p>
            <a:r>
              <a:rPr lang="en-US" b="1" dirty="0" smtClean="0"/>
              <a:t>Definitions</a:t>
            </a:r>
          </a:p>
          <a:p>
            <a:pPr lvl="1"/>
            <a:r>
              <a:rPr lang="en-US" dirty="0" smtClean="0"/>
              <a:t>From the creators: Pig is a platform for analyzing large data sets that consists of a high-level language for expressing data analysis programs, coupled with infrastructure for evaluating </a:t>
            </a:r>
            <a:br>
              <a:rPr lang="en-US" dirty="0" smtClean="0"/>
            </a:br>
            <a:r>
              <a:rPr lang="en-US" dirty="0" smtClean="0"/>
              <a:t>these programs</a:t>
            </a:r>
          </a:p>
          <a:p>
            <a:pPr lvl="1"/>
            <a:endParaRPr lang="en-US" dirty="0" smtClean="0"/>
          </a:p>
          <a:p>
            <a:r>
              <a:rPr lang="en-US" b="1" dirty="0" smtClean="0"/>
              <a:t>What Pig Brings to table</a:t>
            </a:r>
          </a:p>
          <a:p>
            <a:pPr lvl="1"/>
            <a:r>
              <a:rPr lang="en-US" b="1" dirty="0" smtClean="0"/>
              <a:t>Ease of programming.</a:t>
            </a:r>
            <a:r>
              <a:rPr lang="en-US" dirty="0" smtClean="0"/>
              <a:t> It is trivial to achieve parallel execution of simple, "embarrassingly parallel" data analysis tasks. Complex tasks comprised of multiple interrelated data transformations are explicitly encoded as data flow sequences, making them easy to write, understand, and maintain</a:t>
            </a:r>
          </a:p>
          <a:p>
            <a:pPr lvl="1"/>
            <a:r>
              <a:rPr lang="en-US" b="1" dirty="0" smtClean="0"/>
              <a:t>Optimization opportunities.</a:t>
            </a:r>
            <a:r>
              <a:rPr lang="en-US" dirty="0" smtClean="0"/>
              <a:t> The way in which tasks are encoded permits the system to optimize their execution automatically, allowing the user to focus on semantics rather than efficiency</a:t>
            </a:r>
          </a:p>
          <a:p>
            <a:pPr lvl="1"/>
            <a:r>
              <a:rPr lang="en-US" b="1" dirty="0" smtClean="0"/>
              <a:t>Extensibility.</a:t>
            </a:r>
            <a:r>
              <a:rPr lang="en-US" dirty="0" smtClean="0"/>
              <a:t> Users can create their own functions to do special-purpose processing</a:t>
            </a:r>
          </a:p>
          <a:p>
            <a:endParaRPr lang="en-US" dirty="0"/>
          </a:p>
        </p:txBody>
      </p:sp>
      <p:sp>
        <p:nvSpPr>
          <p:cNvPr id="169" name="Shape 169"/>
          <p:cNvSpPr txBox="1">
            <a:spLocks noGrp="1"/>
          </p:cNvSpPr>
          <p:nvPr>
            <p:ph type="sldNum" sz="quarter" idx="12"/>
          </p:nvPr>
        </p:nvSpPr>
        <p:spPr>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dirty="0"/>
              <a:t> </a:t>
            </a:r>
          </a:p>
        </p:txBody>
      </p:sp>
      <p:sp>
        <p:nvSpPr>
          <p:cNvPr id="171" name="Shape 171"/>
          <p:cNvSpPr txBox="1"/>
          <p:nvPr/>
        </p:nvSpPr>
        <p:spPr>
          <a:xfrm>
            <a:off x="493776" y="1447800"/>
            <a:ext cx="8916924" cy="4247316"/>
          </a:xfrm>
          <a:prstGeom prst="rect">
            <a:avLst/>
          </a:prstGeom>
          <a:noFill/>
          <a:ln>
            <a:noFill/>
          </a:ln>
        </p:spPr>
        <p:txBody>
          <a:bodyPr lIns="91425" tIns="45700" rIns="91425" bIns="45700" anchor="t" anchorCtr="0">
            <a:noAutofit/>
          </a:bodyPr>
          <a:lstStyle/>
          <a:p>
            <a:endParaRPr lang="en-US" sz="1800" b="0" i="0" u="none" strike="noStrike" cap="none" baseline="0" dirty="0">
              <a:solidFill>
                <a:schemeClr val="dk1"/>
              </a:solidFill>
              <a:latin typeface="Calibri"/>
              <a:ea typeface="Calibri"/>
              <a:cs typeface="Calibri"/>
              <a:sym typeface="Calibri"/>
            </a:endParaRPr>
          </a:p>
        </p:txBody>
      </p:sp>
    </p:spTree>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60" name="Shape 360"/>
          <p:cNvSpPr txBox="1">
            <a:spLocks noGrp="1"/>
          </p:cNvSpPr>
          <p:nvPr>
            <p:ph type="title"/>
          </p:nvPr>
        </p:nvSpPr>
        <p:spPr>
          <a:prstGeom prst="rect">
            <a:avLst/>
          </a:prstGeom>
        </p:spPr>
        <p:txBody>
          <a:bodyPr vert="horz" lIns="45720" tIns="45720" rIns="45720" bIns="45720" rtlCol="0" anchor="b" anchorCtr="0">
            <a:normAutofit/>
          </a:bodyPr>
          <a:lstStyle/>
          <a:p>
            <a:pPr marL="0" marR="0" lvl="0" indent="0">
              <a:buClr>
                <a:srgbClr val="0070C0"/>
              </a:buClr>
              <a:buSzPct val="25000"/>
            </a:pPr>
            <a:r>
              <a:rPr smtClean="0">
                <a:sym typeface="Calibri"/>
              </a:rPr>
              <a:t>PIG Resources …</a:t>
            </a:r>
            <a:endParaRPr>
              <a:sym typeface="Calibri"/>
            </a:endParaRPr>
          </a:p>
        </p:txBody>
      </p:sp>
      <p:sp>
        <p:nvSpPr>
          <p:cNvPr id="5" name="Content Placeholder 4"/>
          <p:cNvSpPr>
            <a:spLocks noGrp="1"/>
          </p:cNvSpPr>
          <p:nvPr>
            <p:ph idx="1"/>
          </p:nvPr>
        </p:nvSpPr>
        <p:spPr/>
        <p:txBody>
          <a:bodyPr>
            <a:normAutofit/>
          </a:bodyPr>
          <a:lstStyle/>
          <a:p>
            <a:pPr>
              <a:spcBef>
                <a:spcPts val="0"/>
              </a:spcBef>
              <a:spcAft>
                <a:spcPts val="0"/>
              </a:spcAft>
            </a:pPr>
            <a:r>
              <a:rPr lang="en-US" b="1" dirty="0" smtClean="0">
                <a:ea typeface="Arial"/>
                <a:cs typeface="Arial"/>
                <a:sym typeface="Arial"/>
              </a:rPr>
              <a:t>Apache</a:t>
            </a:r>
            <a:endParaRPr lang="en-US" b="1" dirty="0" smtClean="0">
              <a:hlinkClick r:id="rId3"/>
            </a:endParaRPr>
          </a:p>
          <a:p>
            <a:pPr>
              <a:spcBef>
                <a:spcPts val="400"/>
              </a:spcBef>
              <a:spcAft>
                <a:spcPts val="400"/>
              </a:spcAft>
            </a:pPr>
            <a:r>
              <a:rPr lang="en-US" dirty="0" smtClean="0">
                <a:solidFill>
                  <a:schemeClr val="bg2"/>
                </a:solidFill>
                <a:ea typeface="Arial"/>
                <a:cs typeface="Arial"/>
                <a:sym typeface="Arial"/>
                <a:hlinkClick r:id="rId3"/>
              </a:rPr>
              <a:t>https://pig.apache.org/</a:t>
            </a:r>
          </a:p>
          <a:p>
            <a:pPr>
              <a:spcBef>
                <a:spcPts val="400"/>
              </a:spcBef>
              <a:spcAft>
                <a:spcPts val="400"/>
              </a:spcAft>
            </a:pPr>
            <a:endParaRPr lang="en-US" dirty="0" smtClean="0">
              <a:solidFill>
                <a:schemeClr val="bg2"/>
              </a:solidFill>
              <a:ea typeface="Arial"/>
              <a:cs typeface="Arial"/>
              <a:sym typeface="Arial"/>
              <a:hlinkClick r:id="rId3"/>
            </a:endParaRPr>
          </a:p>
          <a:p>
            <a:pPr>
              <a:spcBef>
                <a:spcPts val="400"/>
              </a:spcBef>
              <a:spcAft>
                <a:spcPts val="400"/>
              </a:spcAft>
            </a:pPr>
            <a:r>
              <a:rPr lang="en-US" b="1" dirty="0" smtClean="0"/>
              <a:t>Yahoo Developer Network</a:t>
            </a:r>
          </a:p>
          <a:p>
            <a:pPr>
              <a:spcBef>
                <a:spcPts val="0"/>
              </a:spcBef>
              <a:spcAft>
                <a:spcPts val="0"/>
              </a:spcAft>
            </a:pPr>
            <a:r>
              <a:rPr lang="en-US" dirty="0" smtClean="0">
                <a:solidFill>
                  <a:schemeClr val="bg2"/>
                </a:solidFill>
                <a:ea typeface="Arial"/>
                <a:cs typeface="Arial"/>
                <a:sym typeface="Arial"/>
                <a:hlinkClick r:id="rId3"/>
              </a:rPr>
              <a:t>http://developer.yahoo.com/hadoop/tutorial/pigtutorial.html</a:t>
            </a:r>
          </a:p>
          <a:p>
            <a:pPr>
              <a:spcBef>
                <a:spcPts val="400"/>
              </a:spcBef>
              <a:spcAft>
                <a:spcPts val="400"/>
              </a:spcAft>
            </a:pPr>
            <a:endParaRPr lang="en-US" dirty="0" smtClean="0">
              <a:solidFill>
                <a:schemeClr val="accent1">
                  <a:lumMod val="50000"/>
                </a:schemeClr>
              </a:solidFill>
            </a:endParaRPr>
          </a:p>
          <a:p>
            <a:pPr>
              <a:spcBef>
                <a:spcPts val="400"/>
              </a:spcBef>
              <a:spcAft>
                <a:spcPts val="400"/>
              </a:spcAft>
            </a:pPr>
            <a:r>
              <a:rPr lang="en-US" b="1" dirty="0" smtClean="0"/>
              <a:t>Horton Works</a:t>
            </a:r>
            <a:endParaRPr lang="en-US" dirty="0" smtClean="0"/>
          </a:p>
          <a:p>
            <a:pPr>
              <a:spcBef>
                <a:spcPts val="0"/>
              </a:spcBef>
              <a:spcAft>
                <a:spcPts val="0"/>
              </a:spcAft>
            </a:pPr>
            <a:r>
              <a:rPr lang="en-US" dirty="0" smtClean="0">
                <a:solidFill>
                  <a:schemeClr val="accent1">
                    <a:lumMod val="50000"/>
                  </a:schemeClr>
                </a:solidFill>
                <a:ea typeface="Arial"/>
                <a:cs typeface="Arial"/>
                <a:sym typeface="Arial"/>
                <a:hlinkClick r:id="rId3"/>
              </a:rPr>
              <a:t>http://hortonworks.com/hadoop/pig/</a:t>
            </a:r>
          </a:p>
          <a:p>
            <a:pPr>
              <a:spcBef>
                <a:spcPts val="400"/>
              </a:spcBef>
              <a:spcAft>
                <a:spcPts val="400"/>
              </a:spcAft>
            </a:pPr>
            <a:endParaRPr lang="en-US" b="1" dirty="0" smtClean="0"/>
          </a:p>
          <a:p>
            <a:endParaRPr lang="en-US" dirty="0"/>
          </a:p>
        </p:txBody>
      </p:sp>
      <p:sp>
        <p:nvSpPr>
          <p:cNvPr id="359" name="Shape 359"/>
          <p:cNvSpPr txBox="1">
            <a:spLocks noGrp="1"/>
          </p:cNvSpPr>
          <p:nvPr>
            <p:ph type="sldNum" sz="quarter" idx="12"/>
          </p:nvPr>
        </p:nvSpPr>
        <p:spPr>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dirty="0"/>
              <a:t> </a:t>
            </a:r>
          </a:p>
        </p:txBody>
      </p:sp>
    </p:spTree>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8" name="Shape 178"/>
          <p:cNvSpPr txBox="1">
            <a:spLocks noGrp="1"/>
          </p:cNvSpPr>
          <p:nvPr>
            <p:ph type="title"/>
          </p:nvPr>
        </p:nvSpPr>
        <p:spPr>
          <a:prstGeom prst="rect">
            <a:avLst/>
          </a:prstGeom>
        </p:spPr>
        <p:txBody>
          <a:bodyPr vert="horz" lIns="45720" tIns="45720" rIns="45720" bIns="45720" rtlCol="0" anchor="b" anchorCtr="0">
            <a:normAutofit/>
          </a:bodyPr>
          <a:lstStyle/>
          <a:p>
            <a:pPr marL="0" marR="0" lvl="0" indent="0">
              <a:buClr>
                <a:schemeClr val="dk1"/>
              </a:buClr>
              <a:buSzPct val="25000"/>
            </a:pPr>
            <a:r>
              <a:rPr dirty="0" smtClean="0">
                <a:sym typeface="Calibri"/>
              </a:rPr>
              <a:t>Pig Overview</a:t>
            </a:r>
            <a:endParaRPr dirty="0">
              <a:sym typeface="Calibri"/>
            </a:endParaRPr>
          </a:p>
        </p:txBody>
      </p:sp>
      <p:sp>
        <p:nvSpPr>
          <p:cNvPr id="5" name="Content Placeholder 4"/>
          <p:cNvSpPr>
            <a:spLocks noGrp="1"/>
          </p:cNvSpPr>
          <p:nvPr>
            <p:ph idx="1"/>
          </p:nvPr>
        </p:nvSpPr>
        <p:spPr/>
        <p:txBody>
          <a:bodyPr/>
          <a:lstStyle/>
          <a:p>
            <a:r>
              <a:rPr lang="en-US" b="1" dirty="0" smtClean="0"/>
              <a:t>So we know,</a:t>
            </a:r>
            <a:endParaRPr lang="en-US" b="1" dirty="0" smtClean="0"/>
          </a:p>
          <a:p>
            <a:pPr lvl="1"/>
            <a:r>
              <a:rPr lang="en-US" dirty="0" smtClean="0"/>
              <a:t>current implementation compiles Pig Latin programs into Map/Reduce jobs, and executes them using Hadoop on HDFS file system</a:t>
            </a:r>
          </a:p>
          <a:p>
            <a:pPr lvl="1"/>
            <a:r>
              <a:rPr lang="en-US" dirty="0" smtClean="0"/>
              <a:t>Pig works </a:t>
            </a:r>
            <a:r>
              <a:rPr lang="en-US" dirty="0" smtClean="0"/>
              <a:t>can work well with </a:t>
            </a:r>
            <a:r>
              <a:rPr lang="en-US" dirty="0" smtClean="0"/>
              <a:t>semi structured data </a:t>
            </a:r>
            <a:r>
              <a:rPr lang="en-US" dirty="0" smtClean="0"/>
              <a:t>also. </a:t>
            </a:r>
            <a:r>
              <a:rPr lang="en-US" dirty="0" smtClean="0"/>
              <a:t>e.g</a:t>
            </a:r>
            <a:r>
              <a:rPr lang="en-US" dirty="0" smtClean="0"/>
              <a:t>.,: log files</a:t>
            </a:r>
          </a:p>
          <a:p>
            <a:pPr lvl="1"/>
            <a:r>
              <a:rPr lang="en-US" dirty="0" smtClean="0"/>
              <a:t>Pig is a high-level language for writing </a:t>
            </a:r>
            <a:r>
              <a:rPr lang="en-US" dirty="0" smtClean="0"/>
              <a:t>analytical expressions over </a:t>
            </a:r>
            <a:r>
              <a:rPr lang="en-US" dirty="0" smtClean="0"/>
              <a:t>such </a:t>
            </a:r>
            <a:r>
              <a:rPr lang="en-US" dirty="0" smtClean="0"/>
              <a:t>sort </a:t>
            </a:r>
            <a:r>
              <a:rPr lang="en-US" dirty="0" smtClean="0"/>
              <a:t>of data</a:t>
            </a:r>
          </a:p>
          <a:p>
            <a:pPr lvl="1"/>
            <a:r>
              <a:rPr lang="en-US" dirty="0" smtClean="0"/>
              <a:t>A query planner compiles queries written in this language (called "Pig Latin") into maps and reduces which are then executed on a Hadoop cluster</a:t>
            </a:r>
          </a:p>
          <a:p>
            <a:pPr lvl="1"/>
            <a:r>
              <a:rPr lang="en-US" dirty="0" smtClean="0"/>
              <a:t>Every task which can be achieved using PIG can also be achieved using java implementing in </a:t>
            </a:r>
            <a:br>
              <a:rPr lang="en-US" dirty="0" smtClean="0"/>
            </a:br>
            <a:r>
              <a:rPr lang="en-US" dirty="0" smtClean="0"/>
              <a:t>Map reduce</a:t>
            </a:r>
          </a:p>
          <a:p>
            <a:endParaRPr lang="en-US" dirty="0"/>
          </a:p>
        </p:txBody>
      </p:sp>
      <p:sp>
        <p:nvSpPr>
          <p:cNvPr id="177" name="Shape 177"/>
          <p:cNvSpPr txBox="1">
            <a:spLocks noGrp="1"/>
          </p:cNvSpPr>
          <p:nvPr>
            <p:ph type="sldNum" sz="quarter" idx="12"/>
          </p:nvPr>
        </p:nvSpPr>
        <p:spPr>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dirty="0"/>
              <a:t> </a:t>
            </a:r>
          </a:p>
        </p:txBody>
      </p:sp>
    </p:spTree>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6" name="Shape 186"/>
          <p:cNvSpPr txBox="1">
            <a:spLocks noGrp="1"/>
          </p:cNvSpPr>
          <p:nvPr>
            <p:ph type="title"/>
          </p:nvPr>
        </p:nvSpPr>
        <p:spPr>
          <a:prstGeom prst="rect">
            <a:avLst/>
          </a:prstGeom>
        </p:spPr>
        <p:txBody>
          <a:bodyPr vert="horz" lIns="45720" tIns="45720" rIns="45720" bIns="45720" rtlCol="0" anchor="b" anchorCtr="0">
            <a:normAutofit/>
          </a:bodyPr>
          <a:lstStyle/>
          <a:p>
            <a:pPr marL="0" marR="0" lvl="0" indent="0">
              <a:buClr>
                <a:schemeClr val="dk1"/>
              </a:buClr>
              <a:buSzPct val="25000"/>
            </a:pPr>
            <a:r>
              <a:rPr dirty="0" smtClean="0">
                <a:sym typeface="Calibri"/>
              </a:rPr>
              <a:t>The Pig Power</a:t>
            </a:r>
            <a:endParaRPr dirty="0">
              <a:sym typeface="Calibri"/>
            </a:endParaRPr>
          </a:p>
        </p:txBody>
      </p:sp>
      <p:sp>
        <p:nvSpPr>
          <p:cNvPr id="7" name="Content Placeholder 6"/>
          <p:cNvSpPr>
            <a:spLocks noGrp="1"/>
          </p:cNvSpPr>
          <p:nvPr>
            <p:ph idx="1"/>
          </p:nvPr>
        </p:nvSpPr>
        <p:spPr/>
        <p:txBody>
          <a:bodyPr/>
          <a:lstStyle/>
          <a:p>
            <a:pPr>
              <a:spcBef>
                <a:spcPts val="400"/>
              </a:spcBef>
              <a:spcAft>
                <a:spcPts val="400"/>
              </a:spcAft>
            </a:pPr>
            <a:r>
              <a:rPr lang="en-US" b="1" dirty="0" smtClean="0"/>
              <a:t>What Pig Does Best</a:t>
            </a:r>
          </a:p>
          <a:p>
            <a:pPr lvl="1"/>
            <a:r>
              <a:rPr lang="en-US" dirty="0" smtClean="0"/>
              <a:t>Join Datasets</a:t>
            </a:r>
          </a:p>
          <a:p>
            <a:pPr lvl="1"/>
            <a:r>
              <a:rPr lang="en-US" dirty="0" smtClean="0"/>
              <a:t>Sort Datasets</a:t>
            </a:r>
          </a:p>
          <a:p>
            <a:pPr lvl="1"/>
            <a:r>
              <a:rPr lang="en-US" dirty="0" smtClean="0"/>
              <a:t>Filter</a:t>
            </a:r>
          </a:p>
          <a:p>
            <a:pPr lvl="1"/>
            <a:r>
              <a:rPr lang="en-US" dirty="0" smtClean="0"/>
              <a:t>Data Types</a:t>
            </a:r>
          </a:p>
          <a:p>
            <a:pPr lvl="1"/>
            <a:r>
              <a:rPr lang="en-US" dirty="0" smtClean="0"/>
              <a:t>Group By</a:t>
            </a:r>
          </a:p>
          <a:p>
            <a:pPr lvl="1"/>
            <a:r>
              <a:rPr lang="en-US" dirty="0" smtClean="0"/>
              <a:t>User Defined Functions</a:t>
            </a:r>
          </a:p>
          <a:p>
            <a:pPr>
              <a:spcBef>
                <a:spcPts val="400"/>
              </a:spcBef>
              <a:spcAft>
                <a:spcPts val="400"/>
              </a:spcAft>
            </a:pPr>
            <a:endParaRPr lang="en-US" dirty="0" smtClean="0"/>
          </a:p>
          <a:p>
            <a:pPr>
              <a:spcBef>
                <a:spcPts val="400"/>
              </a:spcBef>
              <a:spcAft>
                <a:spcPts val="400"/>
              </a:spcAft>
            </a:pPr>
            <a:r>
              <a:rPr lang="en-US" b="1" dirty="0" smtClean="0"/>
              <a:t>In Industry its used for</a:t>
            </a:r>
          </a:p>
          <a:p>
            <a:pPr lvl="1"/>
            <a:r>
              <a:rPr lang="en-US" dirty="0" smtClean="0"/>
              <a:t>Mostly processing large amount of raw data Logs , Extract Transform logs (ETL</a:t>
            </a:r>
            <a:r>
              <a:rPr lang="en-US" dirty="0" smtClean="0"/>
              <a:t>)</a:t>
            </a:r>
          </a:p>
          <a:p>
            <a:pPr lvl="1"/>
            <a:r>
              <a:rPr lang="en-US" dirty="0" smtClean="0"/>
              <a:t>Data Exploration</a:t>
            </a:r>
            <a:endParaRPr lang="en-US" dirty="0" smtClean="0"/>
          </a:p>
          <a:p>
            <a:pPr>
              <a:spcBef>
                <a:spcPts val="400"/>
              </a:spcBef>
              <a:spcAft>
                <a:spcPts val="400"/>
              </a:spcAft>
            </a:pPr>
            <a:endParaRPr lang="en-US" dirty="0" smtClean="0"/>
          </a:p>
          <a:p>
            <a:endParaRPr lang="en-US" dirty="0" smtClean="0"/>
          </a:p>
          <a:p>
            <a:endParaRPr lang="en-US" dirty="0"/>
          </a:p>
        </p:txBody>
      </p:sp>
      <p:sp>
        <p:nvSpPr>
          <p:cNvPr id="185" name="Shape 185"/>
          <p:cNvSpPr txBox="1">
            <a:spLocks noGrp="1"/>
          </p:cNvSpPr>
          <p:nvPr>
            <p:ph type="sldNum" sz="quarter" idx="12"/>
          </p:nvPr>
        </p:nvSpPr>
        <p:spPr>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dirty="0"/>
              <a:t> </a:t>
            </a:r>
          </a:p>
        </p:txBody>
      </p:sp>
    </p:spTree>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Shape 196"/>
          <p:cNvSpPr txBox="1">
            <a:spLocks noGrp="1"/>
          </p:cNvSpPr>
          <p:nvPr>
            <p:ph type="title"/>
          </p:nvPr>
        </p:nvSpPr>
        <p:spPr>
          <a:prstGeom prst="rect">
            <a:avLst/>
          </a:prstGeom>
        </p:spPr>
        <p:txBody>
          <a:bodyPr vert="horz" lIns="45720" tIns="45720" rIns="45720" bIns="45720" rtlCol="0" anchor="b" anchorCtr="0">
            <a:normAutofit/>
          </a:bodyPr>
          <a:lstStyle/>
          <a:p>
            <a:pPr marL="0" marR="0" lvl="0" indent="0">
              <a:buClr>
                <a:schemeClr val="dk1"/>
              </a:buClr>
              <a:buSzPct val="25000"/>
            </a:pPr>
            <a:r>
              <a:rPr dirty="0" smtClean="0">
                <a:sym typeface="Calibri"/>
              </a:rPr>
              <a:t>Pig </a:t>
            </a:r>
            <a:r>
              <a:rPr dirty="0">
                <a:sym typeface="Calibri"/>
              </a:rPr>
              <a:t>Components</a:t>
            </a:r>
          </a:p>
        </p:txBody>
      </p:sp>
      <p:sp>
        <p:nvSpPr>
          <p:cNvPr id="5" name="Content Placeholder 4"/>
          <p:cNvSpPr>
            <a:spLocks noGrp="1"/>
          </p:cNvSpPr>
          <p:nvPr>
            <p:ph idx="1"/>
          </p:nvPr>
        </p:nvSpPr>
        <p:spPr/>
        <p:txBody>
          <a:bodyPr>
            <a:normAutofit/>
          </a:bodyPr>
          <a:lstStyle/>
          <a:p>
            <a:pPr>
              <a:spcBef>
                <a:spcPts val="400"/>
              </a:spcBef>
              <a:spcAft>
                <a:spcPts val="400"/>
              </a:spcAft>
            </a:pPr>
            <a:r>
              <a:rPr lang="en-US" b="1" dirty="0" smtClean="0"/>
              <a:t>Pig Latin</a:t>
            </a:r>
          </a:p>
          <a:p>
            <a:pPr lvl="1"/>
            <a:r>
              <a:rPr lang="en-US" dirty="0" smtClean="0"/>
              <a:t>Command based language</a:t>
            </a:r>
          </a:p>
          <a:p>
            <a:pPr lvl="1"/>
            <a:r>
              <a:rPr lang="en-US" dirty="0" smtClean="0"/>
              <a:t>Designed specifically for data transformation and flow expression</a:t>
            </a:r>
          </a:p>
          <a:p>
            <a:pPr lvl="1"/>
            <a:endParaRPr lang="en-US" dirty="0" smtClean="0"/>
          </a:p>
          <a:p>
            <a:pPr>
              <a:spcBef>
                <a:spcPts val="400"/>
              </a:spcBef>
              <a:spcAft>
                <a:spcPts val="400"/>
              </a:spcAft>
            </a:pPr>
            <a:r>
              <a:rPr lang="en-US" b="1" dirty="0" smtClean="0"/>
              <a:t>Execution Environment</a:t>
            </a:r>
          </a:p>
          <a:p>
            <a:pPr lvl="1"/>
            <a:r>
              <a:rPr lang="en-US" dirty="0" smtClean="0"/>
              <a:t>The environment in which Pig Latin commands are executed</a:t>
            </a:r>
          </a:p>
          <a:p>
            <a:pPr lvl="1"/>
            <a:r>
              <a:rPr lang="en-US" dirty="0" smtClean="0"/>
              <a:t>Currently there is support for Local and Hadoop modes</a:t>
            </a:r>
          </a:p>
          <a:p>
            <a:pPr>
              <a:spcBef>
                <a:spcPts val="400"/>
              </a:spcBef>
              <a:spcAft>
                <a:spcPts val="400"/>
              </a:spcAft>
            </a:pPr>
            <a:endParaRPr lang="en-US" b="1" dirty="0" smtClean="0"/>
          </a:p>
          <a:p>
            <a:pPr>
              <a:spcBef>
                <a:spcPts val="400"/>
              </a:spcBef>
              <a:spcAft>
                <a:spcPts val="400"/>
              </a:spcAft>
            </a:pPr>
            <a:r>
              <a:rPr lang="en-US" b="1" dirty="0" smtClean="0"/>
              <a:t>Pig compiler converts Pig Latin to MapReduce</a:t>
            </a:r>
          </a:p>
          <a:p>
            <a:pPr lvl="1"/>
            <a:r>
              <a:rPr lang="en-US" dirty="0" smtClean="0"/>
              <a:t>Compiler strives to optimize execution</a:t>
            </a:r>
          </a:p>
          <a:p>
            <a:pPr lvl="1"/>
            <a:r>
              <a:rPr lang="en-US" dirty="0" smtClean="0"/>
              <a:t>You automatically get optimization improvements with Pig updates</a:t>
            </a:r>
          </a:p>
        </p:txBody>
      </p:sp>
      <p:sp>
        <p:nvSpPr>
          <p:cNvPr id="195" name="Shape 195"/>
          <p:cNvSpPr txBox="1">
            <a:spLocks noGrp="1"/>
          </p:cNvSpPr>
          <p:nvPr>
            <p:ph type="sldNum" sz="quarter" idx="12"/>
          </p:nvPr>
        </p:nvSpPr>
        <p:spPr>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dirty="0"/>
              <a:t> </a:t>
            </a:r>
          </a:p>
        </p:txBody>
      </p:sp>
    </p:spTree>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2" name="Shape 212"/>
          <p:cNvSpPr txBox="1">
            <a:spLocks noGrp="1"/>
          </p:cNvSpPr>
          <p:nvPr>
            <p:ph type="title"/>
          </p:nvPr>
        </p:nvSpPr>
        <p:spPr>
          <a:prstGeom prst="rect">
            <a:avLst/>
          </a:prstGeom>
        </p:spPr>
        <p:txBody>
          <a:bodyPr vert="horz" lIns="45720" tIns="45720" rIns="45720" bIns="45720" rtlCol="0" anchor="b" anchorCtr="0">
            <a:normAutofit/>
          </a:bodyPr>
          <a:lstStyle/>
          <a:p>
            <a:pPr marL="0" marR="0" lvl="0" indent="0">
              <a:buClr>
                <a:srgbClr val="0070C0"/>
              </a:buClr>
              <a:buSzPct val="25000"/>
            </a:pPr>
            <a:r>
              <a:rPr dirty="0" smtClean="0">
                <a:sym typeface="Calibri"/>
              </a:rPr>
              <a:t>Pig </a:t>
            </a:r>
            <a:r>
              <a:rPr dirty="0">
                <a:sym typeface="Calibri"/>
              </a:rPr>
              <a:t>Execution modes</a:t>
            </a:r>
          </a:p>
        </p:txBody>
      </p:sp>
      <p:sp>
        <p:nvSpPr>
          <p:cNvPr id="5" name="Content Placeholder 4"/>
          <p:cNvSpPr>
            <a:spLocks noGrp="1"/>
          </p:cNvSpPr>
          <p:nvPr>
            <p:ph idx="1"/>
          </p:nvPr>
        </p:nvSpPr>
        <p:spPr/>
        <p:txBody>
          <a:bodyPr>
            <a:normAutofit/>
          </a:bodyPr>
          <a:lstStyle/>
          <a:p>
            <a:pPr marL="0" lvl="1" indent="0">
              <a:buNone/>
            </a:pPr>
            <a:r>
              <a:rPr lang="en-US" b="1" dirty="0" smtClean="0"/>
              <a:t>Local</a:t>
            </a:r>
          </a:p>
          <a:p>
            <a:pPr lvl="1"/>
            <a:r>
              <a:rPr lang="en-US" dirty="0" smtClean="0"/>
              <a:t>Executes in a single JVM</a:t>
            </a:r>
          </a:p>
          <a:p>
            <a:pPr lvl="1"/>
            <a:r>
              <a:rPr lang="en-US" dirty="0" smtClean="0"/>
              <a:t>Works exclusively with local file system</a:t>
            </a:r>
          </a:p>
          <a:p>
            <a:pPr lvl="1"/>
            <a:r>
              <a:rPr lang="en-US" dirty="0" smtClean="0"/>
              <a:t>Great for development, experimentation and </a:t>
            </a:r>
            <a:r>
              <a:rPr lang="en-US" dirty="0" smtClean="0"/>
              <a:t>prototyping</a:t>
            </a:r>
          </a:p>
          <a:p>
            <a:pPr lvl="1"/>
            <a:r>
              <a:rPr lang="en-US" dirty="0" smtClean="0"/>
              <a:t>Command to Start Pig in Local mode</a:t>
            </a:r>
          </a:p>
          <a:p>
            <a:pPr lvl="2"/>
            <a:r>
              <a:rPr lang="en-US" dirty="0" smtClean="0"/>
              <a:t>pig –x local</a:t>
            </a:r>
            <a:endParaRPr lang="en-US" dirty="0" smtClean="0"/>
          </a:p>
          <a:p>
            <a:pPr lvl="1"/>
            <a:endParaRPr lang="en-US" dirty="0" smtClean="0"/>
          </a:p>
          <a:p>
            <a:pPr marL="0" lvl="1" indent="0">
              <a:buNone/>
            </a:pPr>
            <a:r>
              <a:rPr lang="en-US" b="1" dirty="0" smtClean="0"/>
              <a:t>Hadoop Mode</a:t>
            </a:r>
          </a:p>
          <a:p>
            <a:pPr lvl="1"/>
            <a:r>
              <a:rPr lang="en-US" dirty="0" smtClean="0"/>
              <a:t>Also known as MapReduce </a:t>
            </a:r>
            <a:r>
              <a:rPr lang="en-US" dirty="0" smtClean="0"/>
              <a:t>mode. [ This is default mode ]</a:t>
            </a:r>
            <a:endParaRPr lang="en-US" dirty="0" smtClean="0"/>
          </a:p>
          <a:p>
            <a:pPr lvl="1"/>
            <a:r>
              <a:rPr lang="en-US" dirty="0" smtClean="0"/>
              <a:t>Pig renders Pig Latin into MapReduce jobs and executes them on the cluster</a:t>
            </a:r>
          </a:p>
          <a:p>
            <a:pPr lvl="1"/>
            <a:r>
              <a:rPr lang="en-US" dirty="0" smtClean="0"/>
              <a:t>Can execute against semi-distributed or fully-distributed </a:t>
            </a:r>
            <a:r>
              <a:rPr lang="en-US" dirty="0" err="1" smtClean="0"/>
              <a:t>hadoop</a:t>
            </a:r>
            <a:r>
              <a:rPr lang="en-US" dirty="0" smtClean="0"/>
              <a:t> </a:t>
            </a:r>
            <a:r>
              <a:rPr lang="en-US" dirty="0" smtClean="0"/>
              <a:t>installation</a:t>
            </a:r>
          </a:p>
          <a:p>
            <a:pPr lvl="1"/>
            <a:r>
              <a:rPr lang="en-US" dirty="0"/>
              <a:t>Command to Start Pig in </a:t>
            </a:r>
            <a:r>
              <a:rPr lang="en-US" dirty="0" smtClean="0"/>
              <a:t>Hadoop mode</a:t>
            </a:r>
          </a:p>
          <a:p>
            <a:pPr marL="0" lvl="1" indent="0">
              <a:buNone/>
            </a:pPr>
            <a:r>
              <a:rPr lang="en-US" dirty="0" smtClean="0"/>
              <a:t>     Simply do not specify any mode, It will start as default mode</a:t>
            </a:r>
          </a:p>
          <a:p>
            <a:pPr lvl="2"/>
            <a:r>
              <a:rPr lang="en-US" dirty="0" smtClean="0"/>
              <a:t>pig </a:t>
            </a:r>
            <a:endParaRPr lang="en-US" dirty="0"/>
          </a:p>
          <a:p>
            <a:pPr lvl="1"/>
            <a:endParaRPr lang="en-US" dirty="0" smtClean="0"/>
          </a:p>
          <a:p>
            <a:pPr lvl="1"/>
            <a:endParaRPr lang="en-US" dirty="0"/>
          </a:p>
          <a:p>
            <a:pPr lvl="1"/>
            <a:endParaRPr lang="en-US" dirty="0" smtClean="0"/>
          </a:p>
          <a:p>
            <a:pPr marL="0" lvl="1" indent="0">
              <a:buNone/>
            </a:pPr>
            <a:endParaRPr lang="en-US" dirty="0" smtClean="0"/>
          </a:p>
          <a:p>
            <a:pPr marL="0" lvl="1" indent="0">
              <a:buNone/>
            </a:pPr>
            <a:endParaRPr lang="en-US" dirty="0" smtClean="0"/>
          </a:p>
        </p:txBody>
      </p:sp>
      <p:sp>
        <p:nvSpPr>
          <p:cNvPr id="211" name="Shape 211"/>
          <p:cNvSpPr txBox="1">
            <a:spLocks noGrp="1"/>
          </p:cNvSpPr>
          <p:nvPr>
            <p:ph type="sldNum" sz="quarter" idx="12"/>
          </p:nvPr>
        </p:nvSpPr>
        <p:spPr>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dirty="0"/>
              <a:t> </a:t>
            </a:r>
          </a:p>
        </p:txBody>
      </p:sp>
    </p:spTree>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Pig Configuration</a:t>
            </a:r>
            <a:endParaRPr lang="en-US" dirty="0"/>
          </a:p>
        </p:txBody>
      </p:sp>
      <p:sp>
        <p:nvSpPr>
          <p:cNvPr id="3" name="Content Placeholder 2"/>
          <p:cNvSpPr>
            <a:spLocks noGrp="1"/>
          </p:cNvSpPr>
          <p:nvPr>
            <p:ph idx="1"/>
          </p:nvPr>
        </p:nvSpPr>
        <p:spPr>
          <a:xfrm>
            <a:off x="533400" y="1092200"/>
            <a:ext cx="2971800" cy="5003800"/>
          </a:xfrm>
        </p:spPr>
        <p:txBody>
          <a:bodyPr/>
          <a:lstStyle/>
          <a:p>
            <a:r>
              <a:rPr lang="en-US" dirty="0"/>
              <a:t>cat /</a:t>
            </a:r>
            <a:r>
              <a:rPr lang="en-US" dirty="0" err="1" smtClean="0"/>
              <a:t>etc</a:t>
            </a:r>
            <a:r>
              <a:rPr lang="en-US" dirty="0" smtClean="0"/>
              <a:t>/pig/</a:t>
            </a:r>
            <a:r>
              <a:rPr lang="en-US" dirty="0" err="1" smtClean="0"/>
              <a:t>conf</a:t>
            </a:r>
            <a:r>
              <a:rPr lang="en-US" dirty="0" smtClean="0"/>
              <a:t>/</a:t>
            </a:r>
            <a:r>
              <a:rPr lang="en-US" dirty="0" err="1" smtClean="0"/>
              <a:t>pig.properties</a:t>
            </a:r>
            <a:endParaRPr lang="en-US" dirty="0" smtClean="0"/>
          </a:p>
          <a:p>
            <a:endParaRPr lang="en-US" dirty="0"/>
          </a:p>
          <a:p>
            <a:r>
              <a:rPr lang="en-US" dirty="0" err="1" smtClean="0"/>
              <a:t>Pig.properties</a:t>
            </a:r>
            <a:r>
              <a:rPr lang="en-US" dirty="0" smtClean="0"/>
              <a:t> file has most of pig configurations which can be changed by root/ admin user of the cluster.</a:t>
            </a:r>
          </a:p>
          <a:p>
            <a:r>
              <a:rPr lang="en-US" dirty="0" smtClean="0"/>
              <a:t>For example : See </a:t>
            </a:r>
            <a:r>
              <a:rPr lang="en-US" dirty="0" err="1" smtClean="0"/>
              <a:t>exectype</a:t>
            </a:r>
            <a:r>
              <a:rPr lang="en-US" dirty="0" smtClean="0"/>
              <a:t> = </a:t>
            </a:r>
            <a:r>
              <a:rPr lang="en-US" dirty="0" err="1" smtClean="0"/>
              <a:t>mapreduce</a:t>
            </a:r>
            <a:r>
              <a:rPr lang="en-US" dirty="0" smtClean="0"/>
              <a:t>. This sets Pig execution engine to Map Reduce. Alternatively You can use any other processing engine for pig like </a:t>
            </a:r>
            <a:r>
              <a:rPr lang="en-US" b="1" dirty="0" err="1" smtClean="0"/>
              <a:t>Tez</a:t>
            </a:r>
            <a:r>
              <a:rPr lang="en-US" b="1" dirty="0" smtClean="0"/>
              <a:t>.</a:t>
            </a:r>
          </a:p>
          <a:p>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9</a:t>
            </a:fld>
            <a:endParaRPr lang="en-US" dirty="0"/>
          </a:p>
        </p:txBody>
      </p:sp>
      <p:pic>
        <p:nvPicPr>
          <p:cNvPr id="5" name="Picture 4"/>
          <p:cNvPicPr>
            <a:picLocks noChangeAspect="1"/>
          </p:cNvPicPr>
          <p:nvPr/>
        </p:nvPicPr>
        <p:blipFill>
          <a:blip r:embed="rId2"/>
          <a:stretch>
            <a:fillRect/>
          </a:stretch>
        </p:blipFill>
        <p:spPr>
          <a:xfrm>
            <a:off x="3962400" y="686738"/>
            <a:ext cx="5181600" cy="5806137"/>
          </a:xfrm>
          <a:prstGeom prst="rect">
            <a:avLst/>
          </a:prstGeom>
        </p:spPr>
      </p:pic>
    </p:spTree>
    <p:extLst>
      <p:ext uri="{BB962C8B-B14F-4D97-AF65-F5344CB8AC3E}">
        <p14:creationId xmlns:p14="http://schemas.microsoft.com/office/powerpoint/2010/main" val="32959675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du Pristine Font Typ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13913</TotalTime>
  <Words>1975</Words>
  <Application>Microsoft Office PowerPoint</Application>
  <PresentationFormat>A4 Paper (210x297 mm)</PresentationFormat>
  <Paragraphs>510</Paragraphs>
  <Slides>40</Slides>
  <Notes>19</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45" baseType="lpstr">
      <vt:lpstr>Arial</vt:lpstr>
      <vt:lpstr>Calibri</vt:lpstr>
      <vt:lpstr>Wingdings</vt:lpstr>
      <vt:lpstr>Office Theme</vt:lpstr>
      <vt:lpstr>Package</vt:lpstr>
      <vt:lpstr>Apache Pig</vt:lpstr>
      <vt:lpstr>Pig</vt:lpstr>
      <vt:lpstr>PIG Overview</vt:lpstr>
      <vt:lpstr>PIG Overview</vt:lpstr>
      <vt:lpstr>Pig Overview</vt:lpstr>
      <vt:lpstr>The Pig Power</vt:lpstr>
      <vt:lpstr>Pig Components</vt:lpstr>
      <vt:lpstr>Pig Execution modes</vt:lpstr>
      <vt:lpstr>Pig Configuration</vt:lpstr>
      <vt:lpstr>Pig Execution Mode</vt:lpstr>
      <vt:lpstr>Pig</vt:lpstr>
      <vt:lpstr>Pig Latin Building Blocks</vt:lpstr>
      <vt:lpstr>Pig Latin Building Blocks [Cont.]</vt:lpstr>
      <vt:lpstr>Generate Complex Data Types</vt:lpstr>
      <vt:lpstr>PowerPoint Presentation</vt:lpstr>
      <vt:lpstr>PowerPoint Presentation</vt:lpstr>
      <vt:lpstr>Pig Functions</vt:lpstr>
      <vt:lpstr>PIG Latin data types</vt:lpstr>
      <vt:lpstr>PowerPoint Presentation</vt:lpstr>
      <vt:lpstr>Case Study</vt:lpstr>
      <vt:lpstr>Case Study [Contd.]</vt:lpstr>
      <vt:lpstr>Case Study</vt:lpstr>
      <vt:lpstr>Case Study [Cont.]</vt:lpstr>
      <vt:lpstr>Pig Latin Syntax – Before we start using them </vt:lpstr>
      <vt:lpstr>Case Study [Cont.]</vt:lpstr>
      <vt:lpstr>Case Study [Cont.]</vt:lpstr>
      <vt:lpstr>Case Study [Cont.]</vt:lpstr>
      <vt:lpstr>Case Study [Cont.]</vt:lpstr>
      <vt:lpstr>Case Study [Cont.]</vt:lpstr>
      <vt:lpstr>Case Study [Cont.]</vt:lpstr>
      <vt:lpstr>Case Study [Cont.]</vt:lpstr>
      <vt:lpstr>Case Study [Cont.]</vt:lpstr>
      <vt:lpstr>User Defined Functions (UDFs)</vt:lpstr>
      <vt:lpstr>User Defined Functions (UDFs)  [Contd.]</vt:lpstr>
      <vt:lpstr>Filter Function For our User Data Set</vt:lpstr>
      <vt:lpstr>Java Eclipse Project for UDF</vt:lpstr>
      <vt:lpstr>PowerPoint Presentation</vt:lpstr>
      <vt:lpstr>Running Pig Script</vt:lpstr>
      <vt:lpstr>Pig Developer’s tool</vt:lpstr>
      <vt:lpstr>PIG Resources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Krunal Sabnis</cp:lastModifiedBy>
  <cp:revision>659</cp:revision>
  <dcterms:created xsi:type="dcterms:W3CDTF">2012-03-13T16:05:56Z</dcterms:created>
  <dcterms:modified xsi:type="dcterms:W3CDTF">2016-12-25T12:41:07Z</dcterms:modified>
</cp:coreProperties>
</file>